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2" r:id="rId2"/>
  </p:sldMasterIdLst>
  <p:notesMasterIdLst>
    <p:notesMasterId r:id="rId35"/>
  </p:notesMasterIdLst>
  <p:sldIdLst>
    <p:sldId id="383" r:id="rId3"/>
    <p:sldId id="343" r:id="rId4"/>
    <p:sldId id="344" r:id="rId5"/>
    <p:sldId id="379" r:id="rId6"/>
    <p:sldId id="345" r:id="rId7"/>
    <p:sldId id="346" r:id="rId8"/>
    <p:sldId id="347" r:id="rId9"/>
    <p:sldId id="348" r:id="rId10"/>
    <p:sldId id="349" r:id="rId11"/>
    <p:sldId id="350" r:id="rId12"/>
    <p:sldId id="351" r:id="rId13"/>
    <p:sldId id="378" r:id="rId14"/>
    <p:sldId id="352" r:id="rId15"/>
    <p:sldId id="353" r:id="rId16"/>
    <p:sldId id="354" r:id="rId17"/>
    <p:sldId id="356" r:id="rId18"/>
    <p:sldId id="366" r:id="rId19"/>
    <p:sldId id="370" r:id="rId20"/>
    <p:sldId id="368" r:id="rId21"/>
    <p:sldId id="365" r:id="rId22"/>
    <p:sldId id="357" r:id="rId23"/>
    <p:sldId id="380" r:id="rId24"/>
    <p:sldId id="381" r:id="rId25"/>
    <p:sldId id="382" r:id="rId26"/>
    <p:sldId id="363" r:id="rId27"/>
    <p:sldId id="364" r:id="rId28"/>
    <p:sldId id="371" r:id="rId29"/>
    <p:sldId id="372" r:id="rId30"/>
    <p:sldId id="373" r:id="rId31"/>
    <p:sldId id="374" r:id="rId32"/>
    <p:sldId id="376" r:id="rId33"/>
    <p:sldId id="377" r:id="rId34"/>
  </p:sldIdLst>
  <p:sldSz cx="9144000" cy="6858000" type="screen4x3"/>
  <p:notesSz cx="6858000" cy="9686925"/>
  <p:defaultTextStyle>
    <a:defPPr>
      <a:defRPr lang="de-DE"/>
    </a:defPPr>
    <a:lvl1pPr algn="l" rtl="0" eaLnBrk="0" fontAlgn="base" hangingPunct="0">
      <a:spcBef>
        <a:spcPct val="0"/>
      </a:spcBef>
      <a:spcAft>
        <a:spcPct val="0"/>
      </a:spcAft>
      <a:defRPr kern="1200">
        <a:solidFill>
          <a:schemeClr val="tx1"/>
        </a:solidFill>
        <a:latin typeface="Quadrat" pitchFamily="2" charset="0"/>
        <a:ea typeface="+mn-ea"/>
        <a:cs typeface="+mn-cs"/>
      </a:defRPr>
    </a:lvl1pPr>
    <a:lvl2pPr marL="457200" algn="l" rtl="0" eaLnBrk="0" fontAlgn="base" hangingPunct="0">
      <a:spcBef>
        <a:spcPct val="0"/>
      </a:spcBef>
      <a:spcAft>
        <a:spcPct val="0"/>
      </a:spcAft>
      <a:defRPr kern="1200">
        <a:solidFill>
          <a:schemeClr val="tx1"/>
        </a:solidFill>
        <a:latin typeface="Quadrat" pitchFamily="2" charset="0"/>
        <a:ea typeface="+mn-ea"/>
        <a:cs typeface="+mn-cs"/>
      </a:defRPr>
    </a:lvl2pPr>
    <a:lvl3pPr marL="914400" algn="l" rtl="0" eaLnBrk="0" fontAlgn="base" hangingPunct="0">
      <a:spcBef>
        <a:spcPct val="0"/>
      </a:spcBef>
      <a:spcAft>
        <a:spcPct val="0"/>
      </a:spcAft>
      <a:defRPr kern="1200">
        <a:solidFill>
          <a:schemeClr val="tx1"/>
        </a:solidFill>
        <a:latin typeface="Quadrat" pitchFamily="2" charset="0"/>
        <a:ea typeface="+mn-ea"/>
        <a:cs typeface="+mn-cs"/>
      </a:defRPr>
    </a:lvl3pPr>
    <a:lvl4pPr marL="1371600" algn="l" rtl="0" eaLnBrk="0" fontAlgn="base" hangingPunct="0">
      <a:spcBef>
        <a:spcPct val="0"/>
      </a:spcBef>
      <a:spcAft>
        <a:spcPct val="0"/>
      </a:spcAft>
      <a:defRPr kern="1200">
        <a:solidFill>
          <a:schemeClr val="tx1"/>
        </a:solidFill>
        <a:latin typeface="Quadrat" pitchFamily="2" charset="0"/>
        <a:ea typeface="+mn-ea"/>
        <a:cs typeface="+mn-cs"/>
      </a:defRPr>
    </a:lvl4pPr>
    <a:lvl5pPr marL="1828800" algn="l" rtl="0" eaLnBrk="0" fontAlgn="base" hangingPunct="0">
      <a:spcBef>
        <a:spcPct val="0"/>
      </a:spcBef>
      <a:spcAft>
        <a:spcPct val="0"/>
      </a:spcAft>
      <a:defRPr kern="1200">
        <a:solidFill>
          <a:schemeClr val="tx1"/>
        </a:solidFill>
        <a:latin typeface="Quadrat" pitchFamily="2" charset="0"/>
        <a:ea typeface="+mn-ea"/>
        <a:cs typeface="+mn-cs"/>
      </a:defRPr>
    </a:lvl5pPr>
    <a:lvl6pPr marL="2286000" algn="l" defTabSz="914400" rtl="0" eaLnBrk="1" latinLnBrk="0" hangingPunct="1">
      <a:defRPr kern="1200">
        <a:solidFill>
          <a:schemeClr val="tx1"/>
        </a:solidFill>
        <a:latin typeface="Quadrat" pitchFamily="2" charset="0"/>
        <a:ea typeface="+mn-ea"/>
        <a:cs typeface="+mn-cs"/>
      </a:defRPr>
    </a:lvl6pPr>
    <a:lvl7pPr marL="2743200" algn="l" defTabSz="914400" rtl="0" eaLnBrk="1" latinLnBrk="0" hangingPunct="1">
      <a:defRPr kern="1200">
        <a:solidFill>
          <a:schemeClr val="tx1"/>
        </a:solidFill>
        <a:latin typeface="Quadrat" pitchFamily="2" charset="0"/>
        <a:ea typeface="+mn-ea"/>
        <a:cs typeface="+mn-cs"/>
      </a:defRPr>
    </a:lvl7pPr>
    <a:lvl8pPr marL="3200400" algn="l" defTabSz="914400" rtl="0" eaLnBrk="1" latinLnBrk="0" hangingPunct="1">
      <a:defRPr kern="1200">
        <a:solidFill>
          <a:schemeClr val="tx1"/>
        </a:solidFill>
        <a:latin typeface="Quadrat" pitchFamily="2" charset="0"/>
        <a:ea typeface="+mn-ea"/>
        <a:cs typeface="+mn-cs"/>
      </a:defRPr>
    </a:lvl8pPr>
    <a:lvl9pPr marL="3657600" algn="l" defTabSz="914400" rtl="0" eaLnBrk="1" latinLnBrk="0" hangingPunct="1">
      <a:defRPr kern="1200">
        <a:solidFill>
          <a:schemeClr val="tx1"/>
        </a:solidFill>
        <a:latin typeface="Quadrat"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8A"/>
    <a:srgbClr val="5F5F5F"/>
    <a:srgbClr val="777777"/>
    <a:srgbClr val="969696"/>
    <a:srgbClr val="FF00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B78D5-2A7C-4CBE-A132-57AF973C4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de-DE"/>
        </a:p>
      </dgm:t>
    </dgm:pt>
    <dgm:pt modelId="{B6407921-11E7-44AF-8CCD-895D4E78088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a:t>1. Bachelor- und Masterstudiengänge im Überblick </a:t>
          </a:r>
        </a:p>
      </dgm:t>
    </dgm:pt>
    <dgm:pt modelId="{AED85F43-749C-49EA-A722-F8E028A29394}" type="parTrans" cxnId="{E869EA69-BBE0-47D7-86FA-7DB720933172}">
      <dgm:prSet/>
      <dgm:spPr/>
      <dgm:t>
        <a:bodyPr/>
        <a:lstStyle/>
        <a:p>
          <a:endParaRPr lang="de-DE"/>
        </a:p>
      </dgm:t>
    </dgm:pt>
    <dgm:pt modelId="{1D24DA3E-483F-4CA7-851B-73DBA183A6EA}" type="sibTrans" cxnId="{E869EA69-BBE0-47D7-86FA-7DB720933172}">
      <dgm:prSet/>
      <dgm:spPr/>
      <dgm:t>
        <a:bodyPr/>
        <a:lstStyle/>
        <a:p>
          <a:endParaRPr lang="de-DE"/>
        </a:p>
      </dgm:t>
    </dgm:pt>
    <dgm:pt modelId="{427AA12A-8AEC-4C16-85F8-25F686BFB5E9}">
      <dgm:prSet phldrT="[Text]" custT="1"/>
      <dgm:spPr/>
      <dgm:t>
        <a:bodyPr/>
        <a:lstStyle/>
        <a:p>
          <a:r>
            <a:rPr lang="de-DE" sz="2400" dirty="0"/>
            <a:t>2. „Soziale Kohäsion im Kontext Sozialer Arbeit und Gesundheit“</a:t>
          </a:r>
        </a:p>
      </dgm:t>
    </dgm:pt>
    <dgm:pt modelId="{FC3ED48E-1AF8-47BC-8622-4D81580BE59D}" type="parTrans" cxnId="{CD1F9CDF-6284-40C9-8921-EBF046B84369}">
      <dgm:prSet/>
      <dgm:spPr/>
      <dgm:t>
        <a:bodyPr/>
        <a:lstStyle/>
        <a:p>
          <a:endParaRPr lang="de-DE"/>
        </a:p>
      </dgm:t>
    </dgm:pt>
    <dgm:pt modelId="{45328B1B-9090-4E47-85C9-DF99A81B35A1}" type="sibTrans" cxnId="{CD1F9CDF-6284-40C9-8921-EBF046B84369}">
      <dgm:prSet/>
      <dgm:spPr/>
      <dgm:t>
        <a:bodyPr/>
        <a:lstStyle/>
        <a:p>
          <a:endParaRPr lang="de-DE"/>
        </a:p>
      </dgm:t>
    </dgm:pt>
    <dgm:pt modelId="{8493C2BB-8633-41EE-BE13-A3182487F616}">
      <dgm:prSet phldrT="[Text]" custT="1"/>
      <dgm:spPr/>
      <dgm:t>
        <a:bodyPr/>
        <a:lstStyle/>
        <a:p>
          <a:r>
            <a:rPr lang="de-DE" sz="2200" dirty="0"/>
            <a:t>Informationen zum Master an der Hochschule Emden/Leer</a:t>
          </a:r>
        </a:p>
      </dgm:t>
    </dgm:pt>
    <dgm:pt modelId="{E82D1938-B418-4708-B087-79D31EC9A1BC}" type="parTrans" cxnId="{F8735499-3164-4070-9120-B28BF9D46FA7}">
      <dgm:prSet/>
      <dgm:spPr/>
      <dgm:t>
        <a:bodyPr/>
        <a:lstStyle/>
        <a:p>
          <a:endParaRPr lang="de-DE"/>
        </a:p>
      </dgm:t>
    </dgm:pt>
    <dgm:pt modelId="{383E7BF3-E156-49E6-A05E-AE72087D0BC6}" type="sibTrans" cxnId="{F8735499-3164-4070-9120-B28BF9D46FA7}">
      <dgm:prSet/>
      <dgm:spPr/>
      <dgm:t>
        <a:bodyPr/>
        <a:lstStyle/>
        <a:p>
          <a:endParaRPr lang="de-DE"/>
        </a:p>
      </dgm:t>
    </dgm:pt>
    <dgm:pt modelId="{8B6A42A0-74DA-4693-AA38-3C58018B562E}">
      <dgm:prSet phldrT="[Text]" custT="1"/>
      <dgm:spPr/>
      <dgm:t>
        <a:bodyPr/>
        <a:lstStyle/>
        <a:p>
          <a:pPr>
            <a:buFont typeface="Courier New" panose="02070309020205020404" pitchFamily="49" charset="0"/>
            <a:buChar char="o"/>
          </a:pPr>
          <a:r>
            <a:rPr lang="de-DE" sz="2200" dirty="0"/>
            <a:t> Ansprechpartner*innen</a:t>
          </a:r>
        </a:p>
      </dgm:t>
    </dgm:pt>
    <dgm:pt modelId="{2B1DC38A-8F3A-4C44-A794-B428984A1359}" type="parTrans" cxnId="{2F2DFB84-3C71-42D0-875A-0108CA682B9A}">
      <dgm:prSet/>
      <dgm:spPr/>
      <dgm:t>
        <a:bodyPr/>
        <a:lstStyle/>
        <a:p>
          <a:endParaRPr lang="de-DE"/>
        </a:p>
      </dgm:t>
    </dgm:pt>
    <dgm:pt modelId="{84B926D7-71E7-41A3-BE70-3E4DB40433A7}" type="sibTrans" cxnId="{2F2DFB84-3C71-42D0-875A-0108CA682B9A}">
      <dgm:prSet/>
      <dgm:spPr/>
      <dgm:t>
        <a:bodyPr/>
        <a:lstStyle/>
        <a:p>
          <a:endParaRPr lang="de-DE"/>
        </a:p>
      </dgm:t>
    </dgm:pt>
    <dgm:pt modelId="{C3EFDF58-CAC6-4E5B-878D-3000C6CD4EDD}">
      <dgm:prSet phldrT="[Text]"/>
      <dgm:spPr/>
      <dgm:t>
        <a:bodyPr/>
        <a:lstStyle/>
        <a:p>
          <a:pPr>
            <a:buFont typeface="Courier New" panose="02070309020205020404" pitchFamily="49" charset="0"/>
            <a:buChar char="o"/>
          </a:pPr>
          <a:endParaRPr lang="de-DE" sz="1800" dirty="0"/>
        </a:p>
      </dgm:t>
    </dgm:pt>
    <dgm:pt modelId="{EE30BEB4-7D4A-4A6B-8287-3414B3CC8367}" type="parTrans" cxnId="{E2028E75-4A1C-406F-8EA1-05D3E14EBFBF}">
      <dgm:prSet/>
      <dgm:spPr/>
      <dgm:t>
        <a:bodyPr/>
        <a:lstStyle/>
        <a:p>
          <a:endParaRPr lang="de-DE"/>
        </a:p>
      </dgm:t>
    </dgm:pt>
    <dgm:pt modelId="{D4C8561F-BC42-42C5-8889-9BDB11796C6F}" type="sibTrans" cxnId="{E2028E75-4A1C-406F-8EA1-05D3E14EBFBF}">
      <dgm:prSet/>
      <dgm:spPr/>
      <dgm:t>
        <a:bodyPr/>
        <a:lstStyle/>
        <a:p>
          <a:endParaRPr lang="de-DE"/>
        </a:p>
      </dgm:t>
    </dgm:pt>
    <dgm:pt modelId="{193C2303-13CF-467B-B12C-CE34DDD4C942}">
      <dgm:prSet phldrT="[Text]" custT="1"/>
      <dgm:spPr/>
      <dgm:t>
        <a:bodyPr/>
        <a:lstStyle/>
        <a:p>
          <a:pPr>
            <a:buFont typeface="Courier New" panose="02070309020205020404" pitchFamily="49" charset="0"/>
            <a:buChar char="o"/>
          </a:pPr>
          <a:r>
            <a:rPr lang="de-DE" sz="2200" dirty="0"/>
            <a:t> Soziale Kohäsion – was ist das?</a:t>
          </a:r>
        </a:p>
      </dgm:t>
    </dgm:pt>
    <dgm:pt modelId="{6F5C0F9C-753D-4764-8EF4-01289A15DDE1}" type="parTrans" cxnId="{505D90A8-B9A4-4A27-A8D5-A5B2F93FBFE6}">
      <dgm:prSet/>
      <dgm:spPr/>
      <dgm:t>
        <a:bodyPr/>
        <a:lstStyle/>
        <a:p>
          <a:endParaRPr lang="de-DE"/>
        </a:p>
      </dgm:t>
    </dgm:pt>
    <dgm:pt modelId="{B80118B5-3A51-4DA4-97B4-CA86FC9BD401}" type="sibTrans" cxnId="{505D90A8-B9A4-4A27-A8D5-A5B2F93FBFE6}">
      <dgm:prSet/>
      <dgm:spPr/>
      <dgm:t>
        <a:bodyPr/>
        <a:lstStyle/>
        <a:p>
          <a:endParaRPr lang="de-DE"/>
        </a:p>
      </dgm:t>
    </dgm:pt>
    <dgm:pt modelId="{61E22FBC-0F1F-4605-9673-1D43F6C6D3E4}">
      <dgm:prSet phldrT="[Text]" custT="1"/>
      <dgm:spPr/>
      <dgm:t>
        <a:bodyPr/>
        <a:lstStyle/>
        <a:p>
          <a:pPr>
            <a:buFont typeface="Courier New" panose="02070309020205020404" pitchFamily="49" charset="0"/>
            <a:buChar char="o"/>
          </a:pPr>
          <a:r>
            <a:rPr lang="de-DE" sz="2200" dirty="0"/>
            <a:t> Formalien und Module des Masterstudiengangs</a:t>
          </a:r>
        </a:p>
      </dgm:t>
    </dgm:pt>
    <dgm:pt modelId="{657AD5F4-5CCB-416F-B74A-6A88030233A1}" type="parTrans" cxnId="{86EC7FE1-09E7-44CA-BF4A-52C5BCE2F3FE}">
      <dgm:prSet/>
      <dgm:spPr/>
      <dgm:t>
        <a:bodyPr/>
        <a:lstStyle/>
        <a:p>
          <a:endParaRPr lang="de-DE"/>
        </a:p>
      </dgm:t>
    </dgm:pt>
    <dgm:pt modelId="{73E37C6C-4899-4BE8-9158-DCAC83935D4A}" type="sibTrans" cxnId="{86EC7FE1-09E7-44CA-BF4A-52C5BCE2F3FE}">
      <dgm:prSet/>
      <dgm:spPr/>
      <dgm:t>
        <a:bodyPr/>
        <a:lstStyle/>
        <a:p>
          <a:endParaRPr lang="de-DE"/>
        </a:p>
      </dgm:t>
    </dgm:pt>
    <dgm:pt modelId="{72D2767B-C8C7-4AC0-A673-F60FCD500132}">
      <dgm:prSet phldrT="[Text]" custT="1"/>
      <dgm:spPr/>
      <dgm:t>
        <a:bodyPr/>
        <a:lstStyle/>
        <a:p>
          <a:pPr>
            <a:buFont typeface="Courier New" panose="02070309020205020404" pitchFamily="49" charset="0"/>
            <a:buChar char="o"/>
          </a:pPr>
          <a:r>
            <a:rPr lang="de-DE" sz="2200" dirty="0"/>
            <a:t> Möglichkeiten und Berufsperspektiven</a:t>
          </a:r>
        </a:p>
      </dgm:t>
    </dgm:pt>
    <dgm:pt modelId="{EFC56D7D-DD41-472F-9CCD-3420330F2280}" type="parTrans" cxnId="{B5CAB8DE-7D3F-463A-A14F-98AF89F87E54}">
      <dgm:prSet/>
      <dgm:spPr/>
      <dgm:t>
        <a:bodyPr/>
        <a:lstStyle/>
        <a:p>
          <a:endParaRPr lang="de-DE"/>
        </a:p>
      </dgm:t>
    </dgm:pt>
    <dgm:pt modelId="{8F50BB28-7B4A-4DF4-A89F-8F7E235D8C27}" type="sibTrans" cxnId="{B5CAB8DE-7D3F-463A-A14F-98AF89F87E54}">
      <dgm:prSet/>
      <dgm:spPr/>
      <dgm:t>
        <a:bodyPr/>
        <a:lstStyle/>
        <a:p>
          <a:endParaRPr lang="de-DE"/>
        </a:p>
      </dgm:t>
    </dgm:pt>
    <dgm:pt modelId="{A0AEA7C8-27D8-4F26-BB24-44BAB3F97387}" type="pres">
      <dgm:prSet presAssocID="{BA5B78D5-2A7C-4CBE-A132-57AF973C4D97}" presName="linear" presStyleCnt="0">
        <dgm:presLayoutVars>
          <dgm:dir/>
          <dgm:animLvl val="lvl"/>
          <dgm:resizeHandles val="exact"/>
        </dgm:presLayoutVars>
      </dgm:prSet>
      <dgm:spPr/>
    </dgm:pt>
    <dgm:pt modelId="{2804F48A-5349-4C5B-B515-5FC1DDFFBC1E}" type="pres">
      <dgm:prSet presAssocID="{B6407921-11E7-44AF-8CCD-895D4E780886}" presName="parentLin" presStyleCnt="0"/>
      <dgm:spPr/>
    </dgm:pt>
    <dgm:pt modelId="{B94F72F7-FC57-448A-A650-AD5ED2C5893F}" type="pres">
      <dgm:prSet presAssocID="{B6407921-11E7-44AF-8CCD-895D4E780886}" presName="parentLeftMargin" presStyleLbl="node1" presStyleIdx="0" presStyleCnt="2"/>
      <dgm:spPr/>
    </dgm:pt>
    <dgm:pt modelId="{CE75C663-C112-435B-9395-C5B85F97317A}" type="pres">
      <dgm:prSet presAssocID="{B6407921-11E7-44AF-8CCD-895D4E780886}" presName="parentText" presStyleLbl="node1" presStyleIdx="0" presStyleCnt="2" custScaleY="212463" custLinFactNeighborX="-620" custLinFactNeighborY="-35343">
        <dgm:presLayoutVars>
          <dgm:chMax val="0"/>
          <dgm:bulletEnabled val="1"/>
        </dgm:presLayoutVars>
      </dgm:prSet>
      <dgm:spPr/>
    </dgm:pt>
    <dgm:pt modelId="{EE51F14A-8EDE-4F79-A502-098B4DC26B20}" type="pres">
      <dgm:prSet presAssocID="{B6407921-11E7-44AF-8CCD-895D4E780886}" presName="negativeSpace" presStyleCnt="0"/>
      <dgm:spPr/>
    </dgm:pt>
    <dgm:pt modelId="{A740BD8F-5FCD-4DD4-A64F-2E8D7E4339EC}" type="pres">
      <dgm:prSet presAssocID="{B6407921-11E7-44AF-8CCD-895D4E780886}" presName="childText" presStyleLbl="conFgAcc1" presStyleIdx="0" presStyleCnt="2" custScaleY="111199" custLinFactY="-861" custLinFactNeighborY="-100000">
        <dgm:presLayoutVars>
          <dgm:bulletEnabled val="1"/>
        </dgm:presLayoutVars>
      </dgm:prSet>
      <dgm:spPr/>
    </dgm:pt>
    <dgm:pt modelId="{C2E7B3EB-A42C-4AD4-B856-C791E4767A33}" type="pres">
      <dgm:prSet presAssocID="{1D24DA3E-483F-4CA7-851B-73DBA183A6EA}" presName="spaceBetweenRectangles" presStyleCnt="0"/>
      <dgm:spPr/>
    </dgm:pt>
    <dgm:pt modelId="{146271AE-E2F7-4431-9E02-A081B684B399}" type="pres">
      <dgm:prSet presAssocID="{427AA12A-8AEC-4C16-85F8-25F686BFB5E9}" presName="parentLin" presStyleCnt="0"/>
      <dgm:spPr/>
    </dgm:pt>
    <dgm:pt modelId="{2D2236F5-073E-46EF-8C87-BE90B49F4A77}" type="pres">
      <dgm:prSet presAssocID="{427AA12A-8AEC-4C16-85F8-25F686BFB5E9}" presName="parentLeftMargin" presStyleLbl="node1" presStyleIdx="0" presStyleCnt="2"/>
      <dgm:spPr/>
    </dgm:pt>
    <dgm:pt modelId="{C23E7681-D229-4763-878C-8476EA763F29}" type="pres">
      <dgm:prSet presAssocID="{427AA12A-8AEC-4C16-85F8-25F686BFB5E9}" presName="parentText" presStyleLbl="node1" presStyleIdx="1" presStyleCnt="2" custScaleY="214833">
        <dgm:presLayoutVars>
          <dgm:chMax val="0"/>
          <dgm:bulletEnabled val="1"/>
        </dgm:presLayoutVars>
      </dgm:prSet>
      <dgm:spPr/>
    </dgm:pt>
    <dgm:pt modelId="{C0F06FAD-F971-4324-8E12-E46A5C687088}" type="pres">
      <dgm:prSet presAssocID="{427AA12A-8AEC-4C16-85F8-25F686BFB5E9}" presName="negativeSpace" presStyleCnt="0"/>
      <dgm:spPr/>
    </dgm:pt>
    <dgm:pt modelId="{AC4195D9-5837-48C0-B85E-C8E89BC32EC9}" type="pres">
      <dgm:prSet presAssocID="{427AA12A-8AEC-4C16-85F8-25F686BFB5E9}" presName="childText" presStyleLbl="conFgAcc1" presStyleIdx="1" presStyleCnt="2">
        <dgm:presLayoutVars>
          <dgm:bulletEnabled val="1"/>
        </dgm:presLayoutVars>
      </dgm:prSet>
      <dgm:spPr/>
    </dgm:pt>
  </dgm:ptLst>
  <dgm:cxnLst>
    <dgm:cxn modelId="{89DD6721-6B49-45CF-BE0B-B0071C52B866}" type="presOf" srcId="{B6407921-11E7-44AF-8CCD-895D4E780886}" destId="{CE75C663-C112-435B-9395-C5B85F97317A}" srcOrd="1" destOrd="0" presId="urn:microsoft.com/office/officeart/2005/8/layout/list1"/>
    <dgm:cxn modelId="{1FE8192A-C5C9-48C6-BF34-A0FBE6D75BE2}" type="presOf" srcId="{8493C2BB-8633-41EE-BE13-A3182487F616}" destId="{AC4195D9-5837-48C0-B85E-C8E89BC32EC9}" srcOrd="0" destOrd="0" presId="urn:microsoft.com/office/officeart/2005/8/layout/list1"/>
    <dgm:cxn modelId="{24249441-CC7E-4932-89DC-C7D470A0C901}" type="presOf" srcId="{B6407921-11E7-44AF-8CCD-895D4E780886}" destId="{B94F72F7-FC57-448A-A650-AD5ED2C5893F}" srcOrd="0" destOrd="0" presId="urn:microsoft.com/office/officeart/2005/8/layout/list1"/>
    <dgm:cxn modelId="{FD26AA62-BF70-46F8-A16A-93380243661A}" type="presOf" srcId="{427AA12A-8AEC-4C16-85F8-25F686BFB5E9}" destId="{2D2236F5-073E-46EF-8C87-BE90B49F4A77}" srcOrd="0" destOrd="0" presId="urn:microsoft.com/office/officeart/2005/8/layout/list1"/>
    <dgm:cxn modelId="{E869EA69-BBE0-47D7-86FA-7DB720933172}" srcId="{BA5B78D5-2A7C-4CBE-A132-57AF973C4D97}" destId="{B6407921-11E7-44AF-8CCD-895D4E780886}" srcOrd="0" destOrd="0" parTransId="{AED85F43-749C-49EA-A722-F8E028A29394}" sibTransId="{1D24DA3E-483F-4CA7-851B-73DBA183A6EA}"/>
    <dgm:cxn modelId="{5A507371-ED1C-44EA-8896-D91FB00F38B8}" type="presOf" srcId="{BA5B78D5-2A7C-4CBE-A132-57AF973C4D97}" destId="{A0AEA7C8-27D8-4F26-BB24-44BAB3F97387}" srcOrd="0" destOrd="0" presId="urn:microsoft.com/office/officeart/2005/8/layout/list1"/>
    <dgm:cxn modelId="{F115B852-F4AA-43EA-A7D5-56557E2EA975}" type="presOf" srcId="{C3EFDF58-CAC6-4E5B-878D-3000C6CD4EDD}" destId="{AC4195D9-5837-48C0-B85E-C8E89BC32EC9}" srcOrd="0" destOrd="5" presId="urn:microsoft.com/office/officeart/2005/8/layout/list1"/>
    <dgm:cxn modelId="{E2028E75-4A1C-406F-8EA1-05D3E14EBFBF}" srcId="{8493C2BB-8633-41EE-BE13-A3182487F616}" destId="{C3EFDF58-CAC6-4E5B-878D-3000C6CD4EDD}" srcOrd="4" destOrd="0" parTransId="{EE30BEB4-7D4A-4A6B-8287-3414B3CC8367}" sibTransId="{D4C8561F-BC42-42C5-8889-9BDB11796C6F}"/>
    <dgm:cxn modelId="{2F2DFB84-3C71-42D0-875A-0108CA682B9A}" srcId="{8493C2BB-8633-41EE-BE13-A3182487F616}" destId="{8B6A42A0-74DA-4693-AA38-3C58018B562E}" srcOrd="0" destOrd="0" parTransId="{2B1DC38A-8F3A-4C44-A794-B428984A1359}" sibTransId="{84B926D7-71E7-41A3-BE70-3E4DB40433A7}"/>
    <dgm:cxn modelId="{F8735499-3164-4070-9120-B28BF9D46FA7}" srcId="{427AA12A-8AEC-4C16-85F8-25F686BFB5E9}" destId="{8493C2BB-8633-41EE-BE13-A3182487F616}" srcOrd="0" destOrd="0" parTransId="{E82D1938-B418-4708-B087-79D31EC9A1BC}" sibTransId="{383E7BF3-E156-49E6-A05E-AE72087D0BC6}"/>
    <dgm:cxn modelId="{505D90A8-B9A4-4A27-A8D5-A5B2F93FBFE6}" srcId="{8493C2BB-8633-41EE-BE13-A3182487F616}" destId="{193C2303-13CF-467B-B12C-CE34DDD4C942}" srcOrd="1" destOrd="0" parTransId="{6F5C0F9C-753D-4764-8EF4-01289A15DDE1}" sibTransId="{B80118B5-3A51-4DA4-97B4-CA86FC9BD401}"/>
    <dgm:cxn modelId="{4187F9DB-AD0D-4B47-AEA2-3B2D5A571C68}" type="presOf" srcId="{61E22FBC-0F1F-4605-9673-1D43F6C6D3E4}" destId="{AC4195D9-5837-48C0-B85E-C8E89BC32EC9}" srcOrd="0" destOrd="3" presId="urn:microsoft.com/office/officeart/2005/8/layout/list1"/>
    <dgm:cxn modelId="{B5CAB8DE-7D3F-463A-A14F-98AF89F87E54}" srcId="{8493C2BB-8633-41EE-BE13-A3182487F616}" destId="{72D2767B-C8C7-4AC0-A673-F60FCD500132}" srcOrd="3" destOrd="0" parTransId="{EFC56D7D-DD41-472F-9CCD-3420330F2280}" sibTransId="{8F50BB28-7B4A-4DF4-A89F-8F7E235D8C27}"/>
    <dgm:cxn modelId="{44CF70DF-35CB-4D49-B687-BCF6516B4920}" type="presOf" srcId="{427AA12A-8AEC-4C16-85F8-25F686BFB5E9}" destId="{C23E7681-D229-4763-878C-8476EA763F29}" srcOrd="1" destOrd="0" presId="urn:microsoft.com/office/officeart/2005/8/layout/list1"/>
    <dgm:cxn modelId="{CD1F9CDF-6284-40C9-8921-EBF046B84369}" srcId="{BA5B78D5-2A7C-4CBE-A132-57AF973C4D97}" destId="{427AA12A-8AEC-4C16-85F8-25F686BFB5E9}" srcOrd="1" destOrd="0" parTransId="{FC3ED48E-1AF8-47BC-8622-4D81580BE59D}" sibTransId="{45328B1B-9090-4E47-85C9-DF99A81B35A1}"/>
    <dgm:cxn modelId="{86EC7FE1-09E7-44CA-BF4A-52C5BCE2F3FE}" srcId="{8493C2BB-8633-41EE-BE13-A3182487F616}" destId="{61E22FBC-0F1F-4605-9673-1D43F6C6D3E4}" srcOrd="2" destOrd="0" parTransId="{657AD5F4-5CCB-416F-B74A-6A88030233A1}" sibTransId="{73E37C6C-4899-4BE8-9158-DCAC83935D4A}"/>
    <dgm:cxn modelId="{EA26A1E4-CD48-4892-99CD-B3BBCA6CC293}" type="presOf" srcId="{8B6A42A0-74DA-4693-AA38-3C58018B562E}" destId="{AC4195D9-5837-48C0-B85E-C8E89BC32EC9}" srcOrd="0" destOrd="1" presId="urn:microsoft.com/office/officeart/2005/8/layout/list1"/>
    <dgm:cxn modelId="{441A29F2-F170-4B7E-B9F9-F8E59264AA11}" type="presOf" srcId="{72D2767B-C8C7-4AC0-A673-F60FCD500132}" destId="{AC4195D9-5837-48C0-B85E-C8E89BC32EC9}" srcOrd="0" destOrd="4" presId="urn:microsoft.com/office/officeart/2005/8/layout/list1"/>
    <dgm:cxn modelId="{206880FF-92BA-4DC4-B16E-2BB8ACA3AFF2}" type="presOf" srcId="{193C2303-13CF-467B-B12C-CE34DDD4C942}" destId="{AC4195D9-5837-48C0-B85E-C8E89BC32EC9}" srcOrd="0" destOrd="2" presId="urn:microsoft.com/office/officeart/2005/8/layout/list1"/>
    <dgm:cxn modelId="{811C4474-97E9-47EA-A706-8F777620AA33}" type="presParOf" srcId="{A0AEA7C8-27D8-4F26-BB24-44BAB3F97387}" destId="{2804F48A-5349-4C5B-B515-5FC1DDFFBC1E}" srcOrd="0" destOrd="0" presId="urn:microsoft.com/office/officeart/2005/8/layout/list1"/>
    <dgm:cxn modelId="{6917D3F4-A947-4FB0-9D5B-3D59E59FC263}" type="presParOf" srcId="{2804F48A-5349-4C5B-B515-5FC1DDFFBC1E}" destId="{B94F72F7-FC57-448A-A650-AD5ED2C5893F}" srcOrd="0" destOrd="0" presId="urn:microsoft.com/office/officeart/2005/8/layout/list1"/>
    <dgm:cxn modelId="{C1E4FCEF-7AA3-434D-A296-855E2143458A}" type="presParOf" srcId="{2804F48A-5349-4C5B-B515-5FC1DDFFBC1E}" destId="{CE75C663-C112-435B-9395-C5B85F97317A}" srcOrd="1" destOrd="0" presId="urn:microsoft.com/office/officeart/2005/8/layout/list1"/>
    <dgm:cxn modelId="{A1BEFD8C-D411-40E3-9242-145FF9F76831}" type="presParOf" srcId="{A0AEA7C8-27D8-4F26-BB24-44BAB3F97387}" destId="{EE51F14A-8EDE-4F79-A502-098B4DC26B20}" srcOrd="1" destOrd="0" presId="urn:microsoft.com/office/officeart/2005/8/layout/list1"/>
    <dgm:cxn modelId="{05F943A9-8924-4003-BBEF-65CC24A147D8}" type="presParOf" srcId="{A0AEA7C8-27D8-4F26-BB24-44BAB3F97387}" destId="{A740BD8F-5FCD-4DD4-A64F-2E8D7E4339EC}" srcOrd="2" destOrd="0" presId="urn:microsoft.com/office/officeart/2005/8/layout/list1"/>
    <dgm:cxn modelId="{5C09F5BB-06FC-4847-A2AB-26C4A6272B20}" type="presParOf" srcId="{A0AEA7C8-27D8-4F26-BB24-44BAB3F97387}" destId="{C2E7B3EB-A42C-4AD4-B856-C791E4767A33}" srcOrd="3" destOrd="0" presId="urn:microsoft.com/office/officeart/2005/8/layout/list1"/>
    <dgm:cxn modelId="{9F2BCC18-743A-4B0B-B2CB-321AA86A53AF}" type="presParOf" srcId="{A0AEA7C8-27D8-4F26-BB24-44BAB3F97387}" destId="{146271AE-E2F7-4431-9E02-A081B684B399}" srcOrd="4" destOrd="0" presId="urn:microsoft.com/office/officeart/2005/8/layout/list1"/>
    <dgm:cxn modelId="{B2D506EE-FC92-48DF-B876-A674902891DB}" type="presParOf" srcId="{146271AE-E2F7-4431-9E02-A081B684B399}" destId="{2D2236F5-073E-46EF-8C87-BE90B49F4A77}" srcOrd="0" destOrd="0" presId="urn:microsoft.com/office/officeart/2005/8/layout/list1"/>
    <dgm:cxn modelId="{C3564AFB-D49D-4639-95A8-7A4907079DAC}" type="presParOf" srcId="{146271AE-E2F7-4431-9E02-A081B684B399}" destId="{C23E7681-D229-4763-878C-8476EA763F29}" srcOrd="1" destOrd="0" presId="urn:microsoft.com/office/officeart/2005/8/layout/list1"/>
    <dgm:cxn modelId="{FD759F2F-B63B-4A88-9E3A-01E9D0749201}" type="presParOf" srcId="{A0AEA7C8-27D8-4F26-BB24-44BAB3F97387}" destId="{C0F06FAD-F971-4324-8E12-E46A5C687088}" srcOrd="5" destOrd="0" presId="urn:microsoft.com/office/officeart/2005/8/layout/list1"/>
    <dgm:cxn modelId="{4CB8485C-AF6F-4A6D-ABB0-A11EDE279124}" type="presParOf" srcId="{A0AEA7C8-27D8-4F26-BB24-44BAB3F97387}" destId="{AC4195D9-5837-48C0-B85E-C8E89BC32EC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F87D2A-618E-4004-B9A8-81F943DDE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7ECBE02A-6FB0-4E2C-8BFC-8C037CA0CFD5}">
      <dgm:prSet phldrT="[Text]" custT="1"/>
      <dgm:spPr/>
      <dgm:t>
        <a:bodyPr/>
        <a:lstStyle/>
        <a:p>
          <a:r>
            <a:rPr lang="de-DE" sz="2400" b="1" u="sng" dirty="0"/>
            <a:t>Charakter:</a:t>
          </a:r>
          <a:r>
            <a:rPr lang="de-DE" sz="2400" dirty="0"/>
            <a:t> Konsekutiver Masterstudiengang</a:t>
          </a:r>
        </a:p>
      </dgm:t>
    </dgm:pt>
    <dgm:pt modelId="{3B88B74D-0013-4C30-A5D1-651EF28CBB25}" type="parTrans" cxnId="{23D3F667-BB72-4E60-9A8A-C77716540B47}">
      <dgm:prSet/>
      <dgm:spPr/>
      <dgm:t>
        <a:bodyPr/>
        <a:lstStyle/>
        <a:p>
          <a:endParaRPr lang="de-DE"/>
        </a:p>
      </dgm:t>
    </dgm:pt>
    <dgm:pt modelId="{E93E5E6A-8864-47F3-9A48-F5A2702331DB}" type="sibTrans" cxnId="{23D3F667-BB72-4E60-9A8A-C77716540B47}">
      <dgm:prSet/>
      <dgm:spPr/>
      <dgm:t>
        <a:bodyPr/>
        <a:lstStyle/>
        <a:p>
          <a:endParaRPr lang="de-DE"/>
        </a:p>
      </dgm:t>
    </dgm:pt>
    <dgm:pt modelId="{95B4149A-5327-4803-AC69-90832A41669F}">
      <dgm:prSet phldrT="[Text]" custT="1"/>
      <dgm:spPr/>
      <dgm:t>
        <a:bodyPr/>
        <a:lstStyle/>
        <a:p>
          <a:r>
            <a:rPr lang="de-DE" sz="2400" b="1" u="sng" dirty="0"/>
            <a:t>Nächster Beginn:</a:t>
          </a:r>
          <a:r>
            <a:rPr lang="de-DE" sz="2400" b="1" u="none" dirty="0"/>
            <a:t> </a:t>
          </a:r>
          <a:r>
            <a:rPr lang="de-DE" sz="2400" dirty="0"/>
            <a:t>WS 2020/21</a:t>
          </a:r>
        </a:p>
      </dgm:t>
    </dgm:pt>
    <dgm:pt modelId="{D19F0D2F-7D13-48F2-9BCE-6FC5242BE2E1}" type="parTrans" cxnId="{31052E3A-3029-4B97-9A08-73730DD2D1BF}">
      <dgm:prSet/>
      <dgm:spPr/>
      <dgm:t>
        <a:bodyPr/>
        <a:lstStyle/>
        <a:p>
          <a:endParaRPr lang="de-DE"/>
        </a:p>
      </dgm:t>
    </dgm:pt>
    <dgm:pt modelId="{D46EA219-1592-4D98-AFC0-441BFEA8CC51}" type="sibTrans" cxnId="{31052E3A-3029-4B97-9A08-73730DD2D1BF}">
      <dgm:prSet/>
      <dgm:spPr/>
      <dgm:t>
        <a:bodyPr/>
        <a:lstStyle/>
        <a:p>
          <a:endParaRPr lang="de-DE"/>
        </a:p>
      </dgm:t>
    </dgm:pt>
    <dgm:pt modelId="{BCB10F53-DE8B-47BC-B7AA-9530CFDCA728}">
      <dgm:prSet phldrT="[Text]" custT="1"/>
      <dgm:spPr/>
      <dgm:t>
        <a:bodyPr/>
        <a:lstStyle/>
        <a:p>
          <a:r>
            <a:rPr lang="de-DE" sz="2400" b="1" u="sng" dirty="0"/>
            <a:t>Studienplätze:</a:t>
          </a:r>
          <a:r>
            <a:rPr lang="de-DE" sz="2400" dirty="0"/>
            <a:t> ca. 25</a:t>
          </a:r>
        </a:p>
      </dgm:t>
    </dgm:pt>
    <dgm:pt modelId="{F82E6D42-3B68-4491-B27C-AEF55C8E5ED2}" type="parTrans" cxnId="{0C0F91AF-3B45-4DB9-A827-48200165486A}">
      <dgm:prSet/>
      <dgm:spPr/>
      <dgm:t>
        <a:bodyPr/>
        <a:lstStyle/>
        <a:p>
          <a:endParaRPr lang="de-DE"/>
        </a:p>
      </dgm:t>
    </dgm:pt>
    <dgm:pt modelId="{345B5B8A-3C2E-48B7-8911-EC93C2556AEF}" type="sibTrans" cxnId="{0C0F91AF-3B45-4DB9-A827-48200165486A}">
      <dgm:prSet/>
      <dgm:spPr/>
      <dgm:t>
        <a:bodyPr/>
        <a:lstStyle/>
        <a:p>
          <a:endParaRPr lang="de-DE"/>
        </a:p>
      </dgm:t>
    </dgm:pt>
    <dgm:pt modelId="{758C0753-DE6D-42F4-A0C7-29CF4D454361}">
      <dgm:prSet phldrT="[Text]" custT="1"/>
      <dgm:spPr/>
      <dgm:t>
        <a:bodyPr/>
        <a:lstStyle/>
        <a:p>
          <a:r>
            <a:rPr lang="de-DE" sz="2400" b="1" u="sng" dirty="0"/>
            <a:t>Bewerbungsfristen:</a:t>
          </a:r>
          <a:r>
            <a:rPr lang="de-DE" sz="2400" dirty="0"/>
            <a:t>  jeweils zum 15.07. für das nächste WS</a:t>
          </a:r>
        </a:p>
      </dgm:t>
    </dgm:pt>
    <dgm:pt modelId="{B5296299-42C7-4809-9C17-5401FD44E3D9}" type="parTrans" cxnId="{17BEF7ED-B148-44A7-AE00-16055FC792BD}">
      <dgm:prSet/>
      <dgm:spPr/>
      <dgm:t>
        <a:bodyPr/>
        <a:lstStyle/>
        <a:p>
          <a:endParaRPr lang="de-DE"/>
        </a:p>
      </dgm:t>
    </dgm:pt>
    <dgm:pt modelId="{0A42789C-5050-428F-B8AA-66B97AB43AB6}" type="sibTrans" cxnId="{17BEF7ED-B148-44A7-AE00-16055FC792BD}">
      <dgm:prSet/>
      <dgm:spPr/>
      <dgm:t>
        <a:bodyPr/>
        <a:lstStyle/>
        <a:p>
          <a:endParaRPr lang="de-DE"/>
        </a:p>
      </dgm:t>
    </dgm:pt>
    <dgm:pt modelId="{14F880BE-0E7B-4EEC-BF9C-B30660AF118F}">
      <dgm:prSet phldrT="[Text]" custT="1"/>
      <dgm:spPr/>
      <dgm:t>
        <a:bodyPr/>
        <a:lstStyle/>
        <a:p>
          <a:pPr marL="990600" indent="-990600"/>
          <a:r>
            <a:rPr lang="de-DE" sz="2400" b="1" u="sng" dirty="0"/>
            <a:t>Kosten:</a:t>
          </a:r>
          <a:r>
            <a:rPr lang="de-DE" sz="2400" dirty="0"/>
            <a:t> Nach gültiger Gebührenverordnung der HS Emden/Leer </a:t>
          </a:r>
          <a:r>
            <a:rPr lang="de-DE" sz="2400" dirty="0">
              <a:solidFill>
                <a:schemeClr val="bg1"/>
              </a:solidFill>
            </a:rPr>
            <a:t>(</a:t>
          </a:r>
          <a:r>
            <a:rPr lang="de-DE" sz="2400">
              <a:solidFill>
                <a:schemeClr val="bg1"/>
              </a:solidFill>
            </a:rPr>
            <a:t>zurzeit 298,20 </a:t>
          </a:r>
          <a:r>
            <a:rPr lang="de-DE" sz="2400" dirty="0">
              <a:solidFill>
                <a:schemeClr val="bg1"/>
              </a:solidFill>
            </a:rPr>
            <a:t>EUR)</a:t>
          </a:r>
        </a:p>
      </dgm:t>
    </dgm:pt>
    <dgm:pt modelId="{DDBD13C6-AFF8-4893-B4C5-BFD7031447C3}" type="parTrans" cxnId="{44FF6735-1BE3-4455-8947-6A765803F19B}">
      <dgm:prSet/>
      <dgm:spPr/>
      <dgm:t>
        <a:bodyPr/>
        <a:lstStyle/>
        <a:p>
          <a:endParaRPr lang="de-DE"/>
        </a:p>
      </dgm:t>
    </dgm:pt>
    <dgm:pt modelId="{84AECF8D-FF4F-4984-B948-DB7D059409C3}" type="sibTrans" cxnId="{44FF6735-1BE3-4455-8947-6A765803F19B}">
      <dgm:prSet/>
      <dgm:spPr/>
      <dgm:t>
        <a:bodyPr/>
        <a:lstStyle/>
        <a:p>
          <a:endParaRPr lang="de-DE"/>
        </a:p>
      </dgm:t>
    </dgm:pt>
    <dgm:pt modelId="{9D82533A-4C0D-45E7-A909-DB24BBD83680}">
      <dgm:prSet phldrT="[Text]" custT="1"/>
      <dgm:spPr/>
      <dgm:t>
        <a:bodyPr/>
        <a:lstStyle/>
        <a:p>
          <a:pPr marL="1879600" indent="-1879600"/>
          <a:r>
            <a:rPr lang="de-DE" sz="2400" b="1" u="sng" dirty="0"/>
            <a:t>Studiendauer:</a:t>
          </a:r>
          <a:r>
            <a:rPr lang="de-DE" sz="2400" dirty="0"/>
            <a:t> Vollzeitstudium  4. Semester</a:t>
          </a:r>
          <a:br>
            <a:rPr lang="de-DE" sz="2400" dirty="0"/>
          </a:br>
          <a:r>
            <a:rPr lang="de-DE" sz="2400" dirty="0"/>
            <a:t>Teilzeitstudium  6. Semester</a:t>
          </a:r>
        </a:p>
      </dgm:t>
    </dgm:pt>
    <dgm:pt modelId="{29C1FB14-B5E8-483B-B29F-4D453E540523}" type="parTrans" cxnId="{7D610670-E98A-4EE1-85C7-EDF911E913DF}">
      <dgm:prSet/>
      <dgm:spPr/>
      <dgm:t>
        <a:bodyPr/>
        <a:lstStyle/>
        <a:p>
          <a:endParaRPr lang="de-DE"/>
        </a:p>
      </dgm:t>
    </dgm:pt>
    <dgm:pt modelId="{E090C87D-CA4D-4646-BECB-7B629D8F20B4}" type="sibTrans" cxnId="{7D610670-E98A-4EE1-85C7-EDF911E913DF}">
      <dgm:prSet/>
      <dgm:spPr/>
      <dgm:t>
        <a:bodyPr/>
        <a:lstStyle/>
        <a:p>
          <a:endParaRPr lang="de-DE"/>
        </a:p>
      </dgm:t>
    </dgm:pt>
    <dgm:pt modelId="{1964A548-65A6-490E-8D0B-11256C9B51E5}" type="pres">
      <dgm:prSet presAssocID="{A3F87D2A-618E-4004-B9A8-81F943DDE4A7}" presName="linear" presStyleCnt="0">
        <dgm:presLayoutVars>
          <dgm:animLvl val="lvl"/>
          <dgm:resizeHandles val="exact"/>
        </dgm:presLayoutVars>
      </dgm:prSet>
      <dgm:spPr/>
    </dgm:pt>
    <dgm:pt modelId="{CDF8A0C0-F058-4C42-A103-DD35B38A52E5}" type="pres">
      <dgm:prSet presAssocID="{7ECBE02A-6FB0-4E2C-8BFC-8C037CA0CFD5}" presName="parentText" presStyleLbl="node1" presStyleIdx="0" presStyleCnt="6" custScaleY="117403" custLinFactY="8111" custLinFactNeighborY="100000">
        <dgm:presLayoutVars>
          <dgm:chMax val="0"/>
          <dgm:bulletEnabled val="1"/>
        </dgm:presLayoutVars>
      </dgm:prSet>
      <dgm:spPr/>
    </dgm:pt>
    <dgm:pt modelId="{66A2ECA9-3239-4F16-8FFD-50F8EF1160F5}" type="pres">
      <dgm:prSet presAssocID="{E93E5E6A-8864-47F3-9A48-F5A2702331DB}" presName="spacer" presStyleCnt="0"/>
      <dgm:spPr/>
    </dgm:pt>
    <dgm:pt modelId="{5098EB22-BBF7-4891-BFC3-4E28E5C1EE92}" type="pres">
      <dgm:prSet presAssocID="{95B4149A-5327-4803-AC69-90832A41669F}" presName="parentText" presStyleLbl="node1" presStyleIdx="1" presStyleCnt="6" custScaleY="105865" custLinFactY="1223" custLinFactNeighborY="100000">
        <dgm:presLayoutVars>
          <dgm:chMax val="0"/>
          <dgm:bulletEnabled val="1"/>
        </dgm:presLayoutVars>
      </dgm:prSet>
      <dgm:spPr/>
    </dgm:pt>
    <dgm:pt modelId="{45C803CC-DD86-4717-98B8-E3616370E7D7}" type="pres">
      <dgm:prSet presAssocID="{D46EA219-1592-4D98-AFC0-441BFEA8CC51}" presName="spacer" presStyleCnt="0"/>
      <dgm:spPr/>
    </dgm:pt>
    <dgm:pt modelId="{6AB725ED-2D01-49D6-BD65-8457C0B7535D}" type="pres">
      <dgm:prSet presAssocID="{BCB10F53-DE8B-47BC-B7AA-9530CFDCA728}" presName="parentText" presStyleLbl="node1" presStyleIdx="2" presStyleCnt="6">
        <dgm:presLayoutVars>
          <dgm:chMax val="0"/>
          <dgm:bulletEnabled val="1"/>
        </dgm:presLayoutVars>
      </dgm:prSet>
      <dgm:spPr/>
    </dgm:pt>
    <dgm:pt modelId="{7B13D2FD-4567-4CE9-86DE-E45764602DC5}" type="pres">
      <dgm:prSet presAssocID="{345B5B8A-3C2E-48B7-8911-EC93C2556AEF}" presName="spacer" presStyleCnt="0"/>
      <dgm:spPr/>
    </dgm:pt>
    <dgm:pt modelId="{1CFF5C17-10C0-4BAD-94F7-1DEBE450AEE4}" type="pres">
      <dgm:prSet presAssocID="{758C0753-DE6D-42F4-A0C7-29CF4D454361}" presName="parentText" presStyleLbl="node1" presStyleIdx="3" presStyleCnt="6">
        <dgm:presLayoutVars>
          <dgm:chMax val="0"/>
          <dgm:bulletEnabled val="1"/>
        </dgm:presLayoutVars>
      </dgm:prSet>
      <dgm:spPr/>
    </dgm:pt>
    <dgm:pt modelId="{EB69CA0E-453F-4A72-9A8A-BE1B5B2F9351}" type="pres">
      <dgm:prSet presAssocID="{0A42789C-5050-428F-B8AA-66B97AB43AB6}" presName="spacer" presStyleCnt="0"/>
      <dgm:spPr/>
    </dgm:pt>
    <dgm:pt modelId="{4CD290AE-BB1D-4369-8FE3-34276901DF94}" type="pres">
      <dgm:prSet presAssocID="{14F880BE-0E7B-4EEC-BF9C-B30660AF118F}" presName="parentText" presStyleLbl="node1" presStyleIdx="4" presStyleCnt="6">
        <dgm:presLayoutVars>
          <dgm:chMax val="0"/>
          <dgm:bulletEnabled val="1"/>
        </dgm:presLayoutVars>
      </dgm:prSet>
      <dgm:spPr/>
    </dgm:pt>
    <dgm:pt modelId="{DFC418CF-960B-466F-9017-779CE11DD7AF}" type="pres">
      <dgm:prSet presAssocID="{84AECF8D-FF4F-4984-B948-DB7D059409C3}" presName="spacer" presStyleCnt="0"/>
      <dgm:spPr/>
    </dgm:pt>
    <dgm:pt modelId="{2B0582FE-39AE-408D-B1EE-421DCAC9D2E9}" type="pres">
      <dgm:prSet presAssocID="{9D82533A-4C0D-45E7-A909-DB24BBD83680}" presName="parentText" presStyleLbl="node1" presStyleIdx="5" presStyleCnt="6">
        <dgm:presLayoutVars>
          <dgm:chMax val="0"/>
          <dgm:bulletEnabled val="1"/>
        </dgm:presLayoutVars>
      </dgm:prSet>
      <dgm:spPr/>
    </dgm:pt>
  </dgm:ptLst>
  <dgm:cxnLst>
    <dgm:cxn modelId="{44FF6735-1BE3-4455-8947-6A765803F19B}" srcId="{A3F87D2A-618E-4004-B9A8-81F943DDE4A7}" destId="{14F880BE-0E7B-4EEC-BF9C-B30660AF118F}" srcOrd="4" destOrd="0" parTransId="{DDBD13C6-AFF8-4893-B4C5-BFD7031447C3}" sibTransId="{84AECF8D-FF4F-4984-B948-DB7D059409C3}"/>
    <dgm:cxn modelId="{1BB85E38-587E-4682-87A2-36DC74A6D718}" type="presOf" srcId="{14F880BE-0E7B-4EEC-BF9C-B30660AF118F}" destId="{4CD290AE-BB1D-4369-8FE3-34276901DF94}" srcOrd="0" destOrd="0" presId="urn:microsoft.com/office/officeart/2005/8/layout/vList2"/>
    <dgm:cxn modelId="{31052E3A-3029-4B97-9A08-73730DD2D1BF}" srcId="{A3F87D2A-618E-4004-B9A8-81F943DDE4A7}" destId="{95B4149A-5327-4803-AC69-90832A41669F}" srcOrd="1" destOrd="0" parTransId="{D19F0D2F-7D13-48F2-9BCE-6FC5242BE2E1}" sibTransId="{D46EA219-1592-4D98-AFC0-441BFEA8CC51}"/>
    <dgm:cxn modelId="{D67E1662-DE9D-456C-9ABE-5E53E3AF9F68}" type="presOf" srcId="{BCB10F53-DE8B-47BC-B7AA-9530CFDCA728}" destId="{6AB725ED-2D01-49D6-BD65-8457C0B7535D}" srcOrd="0" destOrd="0" presId="urn:microsoft.com/office/officeart/2005/8/layout/vList2"/>
    <dgm:cxn modelId="{23D3F667-BB72-4E60-9A8A-C77716540B47}" srcId="{A3F87D2A-618E-4004-B9A8-81F943DDE4A7}" destId="{7ECBE02A-6FB0-4E2C-8BFC-8C037CA0CFD5}" srcOrd="0" destOrd="0" parTransId="{3B88B74D-0013-4C30-A5D1-651EF28CBB25}" sibTransId="{E93E5E6A-8864-47F3-9A48-F5A2702331DB}"/>
    <dgm:cxn modelId="{7D610670-E98A-4EE1-85C7-EDF911E913DF}" srcId="{A3F87D2A-618E-4004-B9A8-81F943DDE4A7}" destId="{9D82533A-4C0D-45E7-A909-DB24BBD83680}" srcOrd="5" destOrd="0" parTransId="{29C1FB14-B5E8-483B-B29F-4D453E540523}" sibTransId="{E090C87D-CA4D-4646-BECB-7B629D8F20B4}"/>
    <dgm:cxn modelId="{EA4E44AA-49A4-44F3-9987-2596E10932A8}" type="presOf" srcId="{758C0753-DE6D-42F4-A0C7-29CF4D454361}" destId="{1CFF5C17-10C0-4BAD-94F7-1DEBE450AEE4}" srcOrd="0" destOrd="0" presId="urn:microsoft.com/office/officeart/2005/8/layout/vList2"/>
    <dgm:cxn modelId="{0C0F91AF-3B45-4DB9-A827-48200165486A}" srcId="{A3F87D2A-618E-4004-B9A8-81F943DDE4A7}" destId="{BCB10F53-DE8B-47BC-B7AA-9530CFDCA728}" srcOrd="2" destOrd="0" parTransId="{F82E6D42-3B68-4491-B27C-AEF55C8E5ED2}" sibTransId="{345B5B8A-3C2E-48B7-8911-EC93C2556AEF}"/>
    <dgm:cxn modelId="{2BABCBBA-28CA-41A5-A938-6E78F091D68E}" type="presOf" srcId="{A3F87D2A-618E-4004-B9A8-81F943DDE4A7}" destId="{1964A548-65A6-490E-8D0B-11256C9B51E5}" srcOrd="0" destOrd="0" presId="urn:microsoft.com/office/officeart/2005/8/layout/vList2"/>
    <dgm:cxn modelId="{7084C4D0-2C24-4224-ABB0-7867A89E3D81}" type="presOf" srcId="{7ECBE02A-6FB0-4E2C-8BFC-8C037CA0CFD5}" destId="{CDF8A0C0-F058-4C42-A103-DD35B38A52E5}" srcOrd="0" destOrd="0" presId="urn:microsoft.com/office/officeart/2005/8/layout/vList2"/>
    <dgm:cxn modelId="{E275FFD4-A140-4EE4-BD02-133FA351EB58}" type="presOf" srcId="{9D82533A-4C0D-45E7-A909-DB24BBD83680}" destId="{2B0582FE-39AE-408D-B1EE-421DCAC9D2E9}" srcOrd="0" destOrd="0" presId="urn:microsoft.com/office/officeart/2005/8/layout/vList2"/>
    <dgm:cxn modelId="{1188FBD6-33A5-42E2-AB06-EBDA8B6AEC04}" type="presOf" srcId="{95B4149A-5327-4803-AC69-90832A41669F}" destId="{5098EB22-BBF7-4891-BFC3-4E28E5C1EE92}" srcOrd="0" destOrd="0" presId="urn:microsoft.com/office/officeart/2005/8/layout/vList2"/>
    <dgm:cxn modelId="{17BEF7ED-B148-44A7-AE00-16055FC792BD}" srcId="{A3F87D2A-618E-4004-B9A8-81F943DDE4A7}" destId="{758C0753-DE6D-42F4-A0C7-29CF4D454361}" srcOrd="3" destOrd="0" parTransId="{B5296299-42C7-4809-9C17-5401FD44E3D9}" sibTransId="{0A42789C-5050-428F-B8AA-66B97AB43AB6}"/>
    <dgm:cxn modelId="{645BB928-6B2F-419A-8AE9-9BAF915F2104}" type="presParOf" srcId="{1964A548-65A6-490E-8D0B-11256C9B51E5}" destId="{CDF8A0C0-F058-4C42-A103-DD35B38A52E5}" srcOrd="0" destOrd="0" presId="urn:microsoft.com/office/officeart/2005/8/layout/vList2"/>
    <dgm:cxn modelId="{EFB9FAE7-A288-4C58-AEA4-69219F4F1DC7}" type="presParOf" srcId="{1964A548-65A6-490E-8D0B-11256C9B51E5}" destId="{66A2ECA9-3239-4F16-8FFD-50F8EF1160F5}" srcOrd="1" destOrd="0" presId="urn:microsoft.com/office/officeart/2005/8/layout/vList2"/>
    <dgm:cxn modelId="{121A7A7A-1411-43F9-B962-944D6502C9AF}" type="presParOf" srcId="{1964A548-65A6-490E-8D0B-11256C9B51E5}" destId="{5098EB22-BBF7-4891-BFC3-4E28E5C1EE92}" srcOrd="2" destOrd="0" presId="urn:microsoft.com/office/officeart/2005/8/layout/vList2"/>
    <dgm:cxn modelId="{E44E4BAD-3ECE-4C68-BEEC-D5E470BB250A}" type="presParOf" srcId="{1964A548-65A6-490E-8D0B-11256C9B51E5}" destId="{45C803CC-DD86-4717-98B8-E3616370E7D7}" srcOrd="3" destOrd="0" presId="urn:microsoft.com/office/officeart/2005/8/layout/vList2"/>
    <dgm:cxn modelId="{06222022-C4FD-457C-8632-8C7B8097B3BF}" type="presParOf" srcId="{1964A548-65A6-490E-8D0B-11256C9B51E5}" destId="{6AB725ED-2D01-49D6-BD65-8457C0B7535D}" srcOrd="4" destOrd="0" presId="urn:microsoft.com/office/officeart/2005/8/layout/vList2"/>
    <dgm:cxn modelId="{0FD3705F-915B-4129-B6BA-CCFF9930D370}" type="presParOf" srcId="{1964A548-65A6-490E-8D0B-11256C9B51E5}" destId="{7B13D2FD-4567-4CE9-86DE-E45764602DC5}" srcOrd="5" destOrd="0" presId="urn:microsoft.com/office/officeart/2005/8/layout/vList2"/>
    <dgm:cxn modelId="{BAF423F4-1AC8-421A-8E5C-051B532B3DA7}" type="presParOf" srcId="{1964A548-65A6-490E-8D0B-11256C9B51E5}" destId="{1CFF5C17-10C0-4BAD-94F7-1DEBE450AEE4}" srcOrd="6" destOrd="0" presId="urn:microsoft.com/office/officeart/2005/8/layout/vList2"/>
    <dgm:cxn modelId="{EF3D2F14-82C9-4392-89FB-04B31B0C334D}" type="presParOf" srcId="{1964A548-65A6-490E-8D0B-11256C9B51E5}" destId="{EB69CA0E-453F-4A72-9A8A-BE1B5B2F9351}" srcOrd="7" destOrd="0" presId="urn:microsoft.com/office/officeart/2005/8/layout/vList2"/>
    <dgm:cxn modelId="{4A433548-EEC9-47CF-84C3-81EDC43CA975}" type="presParOf" srcId="{1964A548-65A6-490E-8D0B-11256C9B51E5}" destId="{4CD290AE-BB1D-4369-8FE3-34276901DF94}" srcOrd="8" destOrd="0" presId="urn:microsoft.com/office/officeart/2005/8/layout/vList2"/>
    <dgm:cxn modelId="{C4FA1C56-DE86-4E93-ACFD-C6C549A0842D}" type="presParOf" srcId="{1964A548-65A6-490E-8D0B-11256C9B51E5}" destId="{DFC418CF-960B-466F-9017-779CE11DD7AF}" srcOrd="9" destOrd="0" presId="urn:microsoft.com/office/officeart/2005/8/layout/vList2"/>
    <dgm:cxn modelId="{2D226AD2-B347-4A61-B955-1C54A22865C4}" type="presParOf" srcId="{1964A548-65A6-490E-8D0B-11256C9B51E5}" destId="{2B0582FE-39AE-408D-B1EE-421DCAC9D2E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C84A3B-CE58-4E76-AAAB-66422027F6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1F4ADE7E-E9F1-480F-9973-98D79A7F025A}">
      <dgm:prSet phldrT="[Text]" custT="1"/>
      <dgm:spPr/>
      <dgm:t>
        <a:bodyPr/>
        <a:lstStyle/>
        <a:p>
          <a:r>
            <a:rPr lang="de-DE" sz="2800" b="1" dirty="0">
              <a:latin typeface="+mn-lt"/>
            </a:rPr>
            <a:t>Zugangsvoraussetzungen: </a:t>
          </a:r>
        </a:p>
      </dgm:t>
    </dgm:pt>
    <dgm:pt modelId="{0F753756-8558-4CAB-9540-0438B1D0EC59}" type="parTrans" cxnId="{E138791B-7658-4DB2-85D9-A647C687F24F}">
      <dgm:prSet/>
      <dgm:spPr/>
      <dgm:t>
        <a:bodyPr/>
        <a:lstStyle/>
        <a:p>
          <a:endParaRPr lang="de-DE"/>
        </a:p>
      </dgm:t>
    </dgm:pt>
    <dgm:pt modelId="{6CD5F02A-890D-4978-BE36-C89AC6C2ED6B}" type="sibTrans" cxnId="{E138791B-7658-4DB2-85D9-A647C687F24F}">
      <dgm:prSet/>
      <dgm:spPr/>
      <dgm:t>
        <a:bodyPr/>
        <a:lstStyle/>
        <a:p>
          <a:endParaRPr lang="de-DE"/>
        </a:p>
      </dgm:t>
    </dgm:pt>
    <dgm:pt modelId="{498194A8-9EF3-4C69-8941-6008156558BF}">
      <dgm:prSet phldrT="[Text]" custT="1"/>
      <dgm:spPr/>
      <dgm:t>
        <a:bodyPr/>
        <a:lstStyle/>
        <a:p>
          <a:r>
            <a:rPr lang="de-DE" sz="2400" dirty="0">
              <a:latin typeface="+mn-lt"/>
            </a:rPr>
            <a:t>Bachelorabschluss oder gleichwertiger</a:t>
          </a:r>
          <a:br>
            <a:rPr lang="de-DE" sz="2400" dirty="0">
              <a:latin typeface="+mn-lt"/>
            </a:rPr>
          </a:br>
          <a:r>
            <a:rPr lang="de-DE" sz="2400" dirty="0">
              <a:latin typeface="+mn-lt"/>
            </a:rPr>
            <a:t>Abschluss im Studiengang Soziale Arbeit, Sozial- und Gesundheitsmanagement, </a:t>
          </a:r>
          <a:br>
            <a:rPr lang="de-DE" sz="2400" dirty="0">
              <a:latin typeface="+mn-lt"/>
            </a:rPr>
          </a:br>
          <a:r>
            <a:rPr lang="de-DE" sz="2400" dirty="0">
              <a:latin typeface="+mn-lt"/>
            </a:rPr>
            <a:t>in einer sozial- oder gesundheitswissenschaftlichen oder einer pädagogischen Studienrichtung</a:t>
          </a:r>
        </a:p>
      </dgm:t>
    </dgm:pt>
    <dgm:pt modelId="{A7395268-3404-4E38-AF3C-E305654D7051}" type="parTrans" cxnId="{84B11C3C-8A4A-4A4B-AF1B-A3F09C275BB3}">
      <dgm:prSet/>
      <dgm:spPr/>
      <dgm:t>
        <a:bodyPr/>
        <a:lstStyle/>
        <a:p>
          <a:endParaRPr lang="de-DE"/>
        </a:p>
      </dgm:t>
    </dgm:pt>
    <dgm:pt modelId="{46148D08-98AF-4864-AC5A-26408728ADC5}" type="sibTrans" cxnId="{84B11C3C-8A4A-4A4B-AF1B-A3F09C275BB3}">
      <dgm:prSet/>
      <dgm:spPr/>
      <dgm:t>
        <a:bodyPr/>
        <a:lstStyle/>
        <a:p>
          <a:endParaRPr lang="de-DE"/>
        </a:p>
      </dgm:t>
    </dgm:pt>
    <dgm:pt modelId="{5E3EF42B-1344-4403-94BA-3C525B5074AE}">
      <dgm:prSet custT="1"/>
      <dgm:spPr/>
      <dgm:t>
        <a:bodyPr/>
        <a:lstStyle/>
        <a:p>
          <a:r>
            <a:rPr lang="de-DE" sz="2400" dirty="0">
              <a:latin typeface="+mn-lt"/>
            </a:rPr>
            <a:t>ausreichende Kenntnisse der deutschen Sprache</a:t>
          </a:r>
        </a:p>
      </dgm:t>
    </dgm:pt>
    <dgm:pt modelId="{EBFAE8FA-2E40-4C5C-AABE-6636F0CC203E}" type="parTrans" cxnId="{3E2BC996-1AEF-4AF5-B41C-047F6A5023D4}">
      <dgm:prSet/>
      <dgm:spPr/>
      <dgm:t>
        <a:bodyPr/>
        <a:lstStyle/>
        <a:p>
          <a:endParaRPr lang="de-DE"/>
        </a:p>
      </dgm:t>
    </dgm:pt>
    <dgm:pt modelId="{C2DF8A7D-6D91-495E-BB04-BF00CDD19FF4}" type="sibTrans" cxnId="{3E2BC996-1AEF-4AF5-B41C-047F6A5023D4}">
      <dgm:prSet/>
      <dgm:spPr/>
      <dgm:t>
        <a:bodyPr/>
        <a:lstStyle/>
        <a:p>
          <a:endParaRPr lang="de-DE"/>
        </a:p>
      </dgm:t>
    </dgm:pt>
    <dgm:pt modelId="{AE81EA54-7D25-441A-8C7A-2AD47A7BC5D7}">
      <dgm:prSet custT="1"/>
      <dgm:spPr/>
      <dgm:t>
        <a:bodyPr/>
        <a:lstStyle/>
        <a:p>
          <a:r>
            <a:rPr lang="de-DE" sz="2400" dirty="0">
              <a:latin typeface="+mn-lt"/>
            </a:rPr>
            <a:t>keine Noten-Begrenzung</a:t>
          </a:r>
        </a:p>
      </dgm:t>
    </dgm:pt>
    <dgm:pt modelId="{3C35AE4A-B5D7-4D1A-B990-755C05D59602}" type="parTrans" cxnId="{F69E45E8-B9FE-4605-B721-ADF874EC4BBD}">
      <dgm:prSet/>
      <dgm:spPr/>
      <dgm:t>
        <a:bodyPr/>
        <a:lstStyle/>
        <a:p>
          <a:endParaRPr lang="de-DE"/>
        </a:p>
      </dgm:t>
    </dgm:pt>
    <dgm:pt modelId="{B646B92C-EFF4-4C83-BD9E-8E92E9B6B381}" type="sibTrans" cxnId="{F69E45E8-B9FE-4605-B721-ADF874EC4BBD}">
      <dgm:prSet/>
      <dgm:spPr/>
      <dgm:t>
        <a:bodyPr/>
        <a:lstStyle/>
        <a:p>
          <a:endParaRPr lang="de-DE"/>
        </a:p>
      </dgm:t>
    </dgm:pt>
    <dgm:pt modelId="{37A7324E-E9DB-461F-BFB4-C5747769C37E}" type="pres">
      <dgm:prSet presAssocID="{57C84A3B-CE58-4E76-AAAB-66422027F68C}" presName="linear" presStyleCnt="0">
        <dgm:presLayoutVars>
          <dgm:animLvl val="lvl"/>
          <dgm:resizeHandles val="exact"/>
        </dgm:presLayoutVars>
      </dgm:prSet>
      <dgm:spPr/>
    </dgm:pt>
    <dgm:pt modelId="{221F7CEE-A91F-47AC-A0DD-F46ABD1ACEA4}" type="pres">
      <dgm:prSet presAssocID="{1F4ADE7E-E9F1-480F-9973-98D79A7F025A}" presName="parentText" presStyleLbl="node1" presStyleIdx="0" presStyleCnt="1" custScaleY="60014" custLinFactNeighborX="-298" custLinFactNeighborY="-12338">
        <dgm:presLayoutVars>
          <dgm:chMax val="0"/>
          <dgm:bulletEnabled val="1"/>
        </dgm:presLayoutVars>
      </dgm:prSet>
      <dgm:spPr/>
    </dgm:pt>
    <dgm:pt modelId="{FE931EB3-E4A6-4EB0-A331-CEB09999A6D4}" type="pres">
      <dgm:prSet presAssocID="{1F4ADE7E-E9F1-480F-9973-98D79A7F025A}" presName="childText" presStyleLbl="revTx" presStyleIdx="0" presStyleCnt="1" custScaleY="98323">
        <dgm:presLayoutVars>
          <dgm:bulletEnabled val="1"/>
        </dgm:presLayoutVars>
      </dgm:prSet>
      <dgm:spPr/>
    </dgm:pt>
  </dgm:ptLst>
  <dgm:cxnLst>
    <dgm:cxn modelId="{E138791B-7658-4DB2-85D9-A647C687F24F}" srcId="{57C84A3B-CE58-4E76-AAAB-66422027F68C}" destId="{1F4ADE7E-E9F1-480F-9973-98D79A7F025A}" srcOrd="0" destOrd="0" parTransId="{0F753756-8558-4CAB-9540-0438B1D0EC59}" sibTransId="{6CD5F02A-890D-4978-BE36-C89AC6C2ED6B}"/>
    <dgm:cxn modelId="{D1031B36-1172-4298-8DAC-FE83FE232C1E}" type="presOf" srcId="{498194A8-9EF3-4C69-8941-6008156558BF}" destId="{FE931EB3-E4A6-4EB0-A331-CEB09999A6D4}" srcOrd="0" destOrd="0" presId="urn:microsoft.com/office/officeart/2005/8/layout/vList2"/>
    <dgm:cxn modelId="{84B11C3C-8A4A-4A4B-AF1B-A3F09C275BB3}" srcId="{1F4ADE7E-E9F1-480F-9973-98D79A7F025A}" destId="{498194A8-9EF3-4C69-8941-6008156558BF}" srcOrd="0" destOrd="0" parTransId="{A7395268-3404-4E38-AF3C-E305654D7051}" sibTransId="{46148D08-98AF-4864-AC5A-26408728ADC5}"/>
    <dgm:cxn modelId="{E9753647-4C9D-4933-A770-3710B05A355B}" type="presOf" srcId="{57C84A3B-CE58-4E76-AAAB-66422027F68C}" destId="{37A7324E-E9DB-461F-BFB4-C5747769C37E}" srcOrd="0" destOrd="0" presId="urn:microsoft.com/office/officeart/2005/8/layout/vList2"/>
    <dgm:cxn modelId="{3E2BC996-1AEF-4AF5-B41C-047F6A5023D4}" srcId="{1F4ADE7E-E9F1-480F-9973-98D79A7F025A}" destId="{5E3EF42B-1344-4403-94BA-3C525B5074AE}" srcOrd="1" destOrd="0" parTransId="{EBFAE8FA-2E40-4C5C-AABE-6636F0CC203E}" sibTransId="{C2DF8A7D-6D91-495E-BB04-BF00CDD19FF4}"/>
    <dgm:cxn modelId="{09C759A1-E69F-47DC-B5B7-15B11A108BE9}" type="presOf" srcId="{AE81EA54-7D25-441A-8C7A-2AD47A7BC5D7}" destId="{FE931EB3-E4A6-4EB0-A331-CEB09999A6D4}" srcOrd="0" destOrd="2" presId="urn:microsoft.com/office/officeart/2005/8/layout/vList2"/>
    <dgm:cxn modelId="{189F7AD4-A04E-4A01-9337-13FD93BB306E}" type="presOf" srcId="{5E3EF42B-1344-4403-94BA-3C525B5074AE}" destId="{FE931EB3-E4A6-4EB0-A331-CEB09999A6D4}" srcOrd="0" destOrd="1" presId="urn:microsoft.com/office/officeart/2005/8/layout/vList2"/>
    <dgm:cxn modelId="{F69E45E8-B9FE-4605-B721-ADF874EC4BBD}" srcId="{1F4ADE7E-E9F1-480F-9973-98D79A7F025A}" destId="{AE81EA54-7D25-441A-8C7A-2AD47A7BC5D7}" srcOrd="2" destOrd="0" parTransId="{3C35AE4A-B5D7-4D1A-B990-755C05D59602}" sibTransId="{B646B92C-EFF4-4C83-BD9E-8E92E9B6B381}"/>
    <dgm:cxn modelId="{B79FE5F4-89BF-4E81-B34B-D507D9E73E05}" type="presOf" srcId="{1F4ADE7E-E9F1-480F-9973-98D79A7F025A}" destId="{221F7CEE-A91F-47AC-A0DD-F46ABD1ACEA4}" srcOrd="0" destOrd="0" presId="urn:microsoft.com/office/officeart/2005/8/layout/vList2"/>
    <dgm:cxn modelId="{54643C74-6006-4590-ACFE-7800D392170D}" type="presParOf" srcId="{37A7324E-E9DB-461F-BFB4-C5747769C37E}" destId="{221F7CEE-A91F-47AC-A0DD-F46ABD1ACEA4}" srcOrd="0" destOrd="0" presId="urn:microsoft.com/office/officeart/2005/8/layout/vList2"/>
    <dgm:cxn modelId="{D532957F-F41D-406B-B176-A2AA5BA9BCF6}" type="presParOf" srcId="{37A7324E-E9DB-461F-BFB4-C5747769C37E}" destId="{FE931EB3-E4A6-4EB0-A331-CEB09999A6D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0BD8F-5FCD-4DD4-A64F-2E8D7E4339EC}">
      <dsp:nvSpPr>
        <dsp:cNvPr id="0" name=""/>
        <dsp:cNvSpPr/>
      </dsp:nvSpPr>
      <dsp:spPr>
        <a:xfrm>
          <a:off x="0" y="781169"/>
          <a:ext cx="8432800" cy="47637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5C663-C112-435B-9395-C5B85F97317A}">
      <dsp:nvSpPr>
        <dsp:cNvPr id="0" name=""/>
        <dsp:cNvSpPr/>
      </dsp:nvSpPr>
      <dsp:spPr>
        <a:xfrm>
          <a:off x="419025" y="0"/>
          <a:ext cx="5902960" cy="10662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18" tIns="0" rIns="223118"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de-DE" sz="2400" kern="1200" dirty="0"/>
            <a:t>1. Bachelor- und Masterstudiengänge im Überblick </a:t>
          </a:r>
        </a:p>
      </dsp:txBody>
      <dsp:txXfrm>
        <a:off x="471074" y="52049"/>
        <a:ext cx="5798862" cy="962126"/>
      </dsp:txXfrm>
    </dsp:sp>
    <dsp:sp modelId="{AC4195D9-5837-48C0-B85E-C8E89BC32EC9}">
      <dsp:nvSpPr>
        <dsp:cNvPr id="0" name=""/>
        <dsp:cNvSpPr/>
      </dsp:nvSpPr>
      <dsp:spPr>
        <a:xfrm>
          <a:off x="0" y="2272032"/>
          <a:ext cx="8432800" cy="257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4479" tIns="354076" rIns="654479" bIns="156464" numCol="1" spcCol="1270" anchor="t" anchorCtr="0">
          <a:noAutofit/>
        </a:bodyPr>
        <a:lstStyle/>
        <a:p>
          <a:pPr marL="228600" lvl="1" indent="-228600" algn="l" defTabSz="977900">
            <a:lnSpc>
              <a:spcPct val="90000"/>
            </a:lnSpc>
            <a:spcBef>
              <a:spcPct val="0"/>
            </a:spcBef>
            <a:spcAft>
              <a:spcPct val="15000"/>
            </a:spcAft>
            <a:buChar char="•"/>
          </a:pPr>
          <a:r>
            <a:rPr lang="de-DE" sz="2200" kern="1200" dirty="0"/>
            <a:t>Informationen zum Master an der Hochschule Emden/Leer</a:t>
          </a:r>
        </a:p>
        <a:p>
          <a:pPr marL="457200" lvl="2" indent="-228600" algn="l" defTabSz="977900">
            <a:lnSpc>
              <a:spcPct val="90000"/>
            </a:lnSpc>
            <a:spcBef>
              <a:spcPct val="0"/>
            </a:spcBef>
            <a:spcAft>
              <a:spcPct val="15000"/>
            </a:spcAft>
            <a:buFont typeface="Courier New" panose="02070309020205020404" pitchFamily="49" charset="0"/>
            <a:buChar char="o"/>
          </a:pPr>
          <a:r>
            <a:rPr lang="de-DE" sz="2200" kern="1200" dirty="0"/>
            <a:t> Ansprechpartner*innen</a:t>
          </a:r>
        </a:p>
        <a:p>
          <a:pPr marL="457200" lvl="2" indent="-228600" algn="l" defTabSz="977900">
            <a:lnSpc>
              <a:spcPct val="90000"/>
            </a:lnSpc>
            <a:spcBef>
              <a:spcPct val="0"/>
            </a:spcBef>
            <a:spcAft>
              <a:spcPct val="15000"/>
            </a:spcAft>
            <a:buFont typeface="Courier New" panose="02070309020205020404" pitchFamily="49" charset="0"/>
            <a:buChar char="o"/>
          </a:pPr>
          <a:r>
            <a:rPr lang="de-DE" sz="2200" kern="1200" dirty="0"/>
            <a:t> Soziale Kohäsion – was ist das?</a:t>
          </a:r>
        </a:p>
        <a:p>
          <a:pPr marL="457200" lvl="2" indent="-228600" algn="l" defTabSz="977900">
            <a:lnSpc>
              <a:spcPct val="90000"/>
            </a:lnSpc>
            <a:spcBef>
              <a:spcPct val="0"/>
            </a:spcBef>
            <a:spcAft>
              <a:spcPct val="15000"/>
            </a:spcAft>
            <a:buFont typeface="Courier New" panose="02070309020205020404" pitchFamily="49" charset="0"/>
            <a:buChar char="o"/>
          </a:pPr>
          <a:r>
            <a:rPr lang="de-DE" sz="2200" kern="1200" dirty="0"/>
            <a:t> Formalien und Module des Masterstudiengangs</a:t>
          </a:r>
        </a:p>
        <a:p>
          <a:pPr marL="457200" lvl="2" indent="-228600" algn="l" defTabSz="977900">
            <a:lnSpc>
              <a:spcPct val="90000"/>
            </a:lnSpc>
            <a:spcBef>
              <a:spcPct val="0"/>
            </a:spcBef>
            <a:spcAft>
              <a:spcPct val="15000"/>
            </a:spcAft>
            <a:buFont typeface="Courier New" panose="02070309020205020404" pitchFamily="49" charset="0"/>
            <a:buChar char="o"/>
          </a:pPr>
          <a:r>
            <a:rPr lang="de-DE" sz="2200" kern="1200" dirty="0"/>
            <a:t> Möglichkeiten und Berufsperspektiven</a:t>
          </a:r>
        </a:p>
        <a:p>
          <a:pPr marL="342900" lvl="2" indent="-171450" algn="l" defTabSz="800100">
            <a:lnSpc>
              <a:spcPct val="90000"/>
            </a:lnSpc>
            <a:spcBef>
              <a:spcPct val="0"/>
            </a:spcBef>
            <a:spcAft>
              <a:spcPct val="15000"/>
            </a:spcAft>
            <a:buFont typeface="Courier New" panose="02070309020205020404" pitchFamily="49" charset="0"/>
            <a:buChar char="o"/>
          </a:pPr>
          <a:endParaRPr lang="de-DE" sz="1800" kern="1200" dirty="0"/>
        </a:p>
      </dsp:txBody>
      <dsp:txXfrm>
        <a:off x="0" y="2272032"/>
        <a:ext cx="8432800" cy="2570400"/>
      </dsp:txXfrm>
    </dsp:sp>
    <dsp:sp modelId="{C23E7681-D229-4763-878C-8476EA763F29}">
      <dsp:nvSpPr>
        <dsp:cNvPr id="0" name=""/>
        <dsp:cNvSpPr/>
      </dsp:nvSpPr>
      <dsp:spPr>
        <a:xfrm>
          <a:off x="421640" y="1444834"/>
          <a:ext cx="5902960" cy="10781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18" tIns="0" rIns="223118" bIns="0" numCol="1" spcCol="1270" anchor="ctr" anchorCtr="0">
          <a:noAutofit/>
        </a:bodyPr>
        <a:lstStyle/>
        <a:p>
          <a:pPr marL="0" lvl="0" indent="0" algn="l" defTabSz="1066800">
            <a:lnSpc>
              <a:spcPct val="90000"/>
            </a:lnSpc>
            <a:spcBef>
              <a:spcPct val="0"/>
            </a:spcBef>
            <a:spcAft>
              <a:spcPct val="35000"/>
            </a:spcAft>
            <a:buNone/>
          </a:pPr>
          <a:r>
            <a:rPr lang="de-DE" sz="2400" kern="1200" dirty="0"/>
            <a:t>2. „Soziale Kohäsion im Kontext Sozialer Arbeit und Gesundheit“</a:t>
          </a:r>
        </a:p>
      </dsp:txBody>
      <dsp:txXfrm>
        <a:off x="474269" y="1497463"/>
        <a:ext cx="5797702" cy="972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8A0C0-F058-4C42-A103-DD35B38A52E5}">
      <dsp:nvSpPr>
        <dsp:cNvPr id="0" name=""/>
        <dsp:cNvSpPr/>
      </dsp:nvSpPr>
      <dsp:spPr>
        <a:xfrm>
          <a:off x="0" y="199779"/>
          <a:ext cx="8229600" cy="8277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b="1" u="sng" kern="1200" dirty="0"/>
            <a:t>Charakter:</a:t>
          </a:r>
          <a:r>
            <a:rPr lang="de-DE" sz="2400" kern="1200" dirty="0"/>
            <a:t> Konsekutiver Masterstudiengang</a:t>
          </a:r>
        </a:p>
      </dsp:txBody>
      <dsp:txXfrm>
        <a:off x="40407" y="240186"/>
        <a:ext cx="8148786" cy="746922"/>
      </dsp:txXfrm>
    </dsp:sp>
    <dsp:sp modelId="{5098EB22-BBF7-4891-BFC3-4E28E5C1EE92}">
      <dsp:nvSpPr>
        <dsp:cNvPr id="0" name=""/>
        <dsp:cNvSpPr/>
      </dsp:nvSpPr>
      <dsp:spPr>
        <a:xfrm>
          <a:off x="0" y="990259"/>
          <a:ext cx="8229600" cy="7463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b="1" u="sng" kern="1200" dirty="0"/>
            <a:t>Nächster Beginn:</a:t>
          </a:r>
          <a:r>
            <a:rPr lang="de-DE" sz="2400" b="1" u="none" kern="1200" dirty="0"/>
            <a:t> </a:t>
          </a:r>
          <a:r>
            <a:rPr lang="de-DE" sz="2400" kern="1200" dirty="0"/>
            <a:t>WS 2020/21</a:t>
          </a:r>
        </a:p>
      </dsp:txBody>
      <dsp:txXfrm>
        <a:off x="36436" y="1026695"/>
        <a:ext cx="8156728" cy="673517"/>
      </dsp:txXfrm>
    </dsp:sp>
    <dsp:sp modelId="{6AB725ED-2D01-49D6-BD65-8457C0B7535D}">
      <dsp:nvSpPr>
        <dsp:cNvPr id="0" name=""/>
        <dsp:cNvSpPr/>
      </dsp:nvSpPr>
      <dsp:spPr>
        <a:xfrm>
          <a:off x="0" y="1728025"/>
          <a:ext cx="8229600" cy="705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b="1" u="sng" kern="1200" dirty="0"/>
            <a:t>Studienplätze:</a:t>
          </a:r>
          <a:r>
            <a:rPr lang="de-DE" sz="2400" kern="1200" dirty="0"/>
            <a:t> ca. 25</a:t>
          </a:r>
        </a:p>
      </dsp:txBody>
      <dsp:txXfrm>
        <a:off x="34417" y="1762442"/>
        <a:ext cx="8160766" cy="636204"/>
      </dsp:txXfrm>
    </dsp:sp>
    <dsp:sp modelId="{1CFF5C17-10C0-4BAD-94F7-1DEBE450AEE4}">
      <dsp:nvSpPr>
        <dsp:cNvPr id="0" name=""/>
        <dsp:cNvSpPr/>
      </dsp:nvSpPr>
      <dsp:spPr>
        <a:xfrm>
          <a:off x="0" y="2444370"/>
          <a:ext cx="8229600" cy="705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b="1" u="sng" kern="1200" dirty="0"/>
            <a:t>Bewerbungsfristen:</a:t>
          </a:r>
          <a:r>
            <a:rPr lang="de-DE" sz="2400" kern="1200" dirty="0"/>
            <a:t>  jeweils zum 15.07. für das nächste WS</a:t>
          </a:r>
        </a:p>
      </dsp:txBody>
      <dsp:txXfrm>
        <a:off x="34417" y="2478787"/>
        <a:ext cx="8160766" cy="636204"/>
      </dsp:txXfrm>
    </dsp:sp>
    <dsp:sp modelId="{4CD290AE-BB1D-4369-8FE3-34276901DF94}">
      <dsp:nvSpPr>
        <dsp:cNvPr id="0" name=""/>
        <dsp:cNvSpPr/>
      </dsp:nvSpPr>
      <dsp:spPr>
        <a:xfrm>
          <a:off x="0" y="3160715"/>
          <a:ext cx="8229600" cy="705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990600" lvl="0" indent="-990600" algn="l" defTabSz="1066800">
            <a:lnSpc>
              <a:spcPct val="90000"/>
            </a:lnSpc>
            <a:spcBef>
              <a:spcPct val="0"/>
            </a:spcBef>
            <a:spcAft>
              <a:spcPct val="35000"/>
            </a:spcAft>
            <a:buNone/>
          </a:pPr>
          <a:r>
            <a:rPr lang="de-DE" sz="2400" b="1" u="sng" kern="1200" dirty="0"/>
            <a:t>Kosten:</a:t>
          </a:r>
          <a:r>
            <a:rPr lang="de-DE" sz="2400" kern="1200" dirty="0"/>
            <a:t> Nach gültiger Gebührenverordnung der HS Emden/Leer </a:t>
          </a:r>
          <a:r>
            <a:rPr lang="de-DE" sz="2400" kern="1200" dirty="0">
              <a:solidFill>
                <a:schemeClr val="bg1"/>
              </a:solidFill>
            </a:rPr>
            <a:t>(</a:t>
          </a:r>
          <a:r>
            <a:rPr lang="de-DE" sz="2400" kern="1200">
              <a:solidFill>
                <a:schemeClr val="bg1"/>
              </a:solidFill>
            </a:rPr>
            <a:t>zurzeit 298,20 </a:t>
          </a:r>
          <a:r>
            <a:rPr lang="de-DE" sz="2400" kern="1200" dirty="0">
              <a:solidFill>
                <a:schemeClr val="bg1"/>
              </a:solidFill>
            </a:rPr>
            <a:t>EUR)</a:t>
          </a:r>
        </a:p>
      </dsp:txBody>
      <dsp:txXfrm>
        <a:off x="34417" y="3195132"/>
        <a:ext cx="8160766" cy="636204"/>
      </dsp:txXfrm>
    </dsp:sp>
    <dsp:sp modelId="{2B0582FE-39AE-408D-B1EE-421DCAC9D2E9}">
      <dsp:nvSpPr>
        <dsp:cNvPr id="0" name=""/>
        <dsp:cNvSpPr/>
      </dsp:nvSpPr>
      <dsp:spPr>
        <a:xfrm>
          <a:off x="0" y="3877060"/>
          <a:ext cx="8229600" cy="705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1879600" lvl="0" indent="-1879600" algn="l" defTabSz="1066800">
            <a:lnSpc>
              <a:spcPct val="90000"/>
            </a:lnSpc>
            <a:spcBef>
              <a:spcPct val="0"/>
            </a:spcBef>
            <a:spcAft>
              <a:spcPct val="35000"/>
            </a:spcAft>
            <a:buNone/>
          </a:pPr>
          <a:r>
            <a:rPr lang="de-DE" sz="2400" b="1" u="sng" kern="1200" dirty="0"/>
            <a:t>Studiendauer:</a:t>
          </a:r>
          <a:r>
            <a:rPr lang="de-DE" sz="2400" kern="1200" dirty="0"/>
            <a:t> Vollzeitstudium  4. Semester</a:t>
          </a:r>
          <a:br>
            <a:rPr lang="de-DE" sz="2400" kern="1200" dirty="0"/>
          </a:br>
          <a:r>
            <a:rPr lang="de-DE" sz="2400" kern="1200" dirty="0"/>
            <a:t>Teilzeitstudium  6. Semester</a:t>
          </a:r>
        </a:p>
      </dsp:txBody>
      <dsp:txXfrm>
        <a:off x="34417" y="3911477"/>
        <a:ext cx="8160766" cy="636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F7CEE-A91F-47AC-A0DD-F46ABD1ACEA4}">
      <dsp:nvSpPr>
        <dsp:cNvPr id="0" name=""/>
        <dsp:cNvSpPr/>
      </dsp:nvSpPr>
      <dsp:spPr>
        <a:xfrm>
          <a:off x="0" y="316622"/>
          <a:ext cx="8229600" cy="7183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1" kern="1200" dirty="0">
              <a:latin typeface="+mn-lt"/>
            </a:rPr>
            <a:t>Zugangsvoraussetzungen: </a:t>
          </a:r>
        </a:p>
      </dsp:txBody>
      <dsp:txXfrm>
        <a:off x="35065" y="351687"/>
        <a:ext cx="8159470" cy="648183"/>
      </dsp:txXfrm>
    </dsp:sp>
    <dsp:sp modelId="{FE931EB3-E4A6-4EB0-A331-CEB09999A6D4}">
      <dsp:nvSpPr>
        <dsp:cNvPr id="0" name=""/>
        <dsp:cNvSpPr/>
      </dsp:nvSpPr>
      <dsp:spPr>
        <a:xfrm>
          <a:off x="0" y="1353360"/>
          <a:ext cx="8229600" cy="253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de-DE" sz="2400" kern="1200" dirty="0">
              <a:latin typeface="+mn-lt"/>
            </a:rPr>
            <a:t>Bachelorabschluss oder gleichwertiger</a:t>
          </a:r>
          <a:br>
            <a:rPr lang="de-DE" sz="2400" kern="1200" dirty="0">
              <a:latin typeface="+mn-lt"/>
            </a:rPr>
          </a:br>
          <a:r>
            <a:rPr lang="de-DE" sz="2400" kern="1200" dirty="0">
              <a:latin typeface="+mn-lt"/>
            </a:rPr>
            <a:t>Abschluss im Studiengang Soziale Arbeit, Sozial- und Gesundheitsmanagement, </a:t>
          </a:r>
          <a:br>
            <a:rPr lang="de-DE" sz="2400" kern="1200" dirty="0">
              <a:latin typeface="+mn-lt"/>
            </a:rPr>
          </a:br>
          <a:r>
            <a:rPr lang="de-DE" sz="2400" kern="1200" dirty="0">
              <a:latin typeface="+mn-lt"/>
            </a:rPr>
            <a:t>in einer sozial- oder gesundheitswissenschaftlichen oder einer pädagogischen Studienrichtung</a:t>
          </a:r>
        </a:p>
        <a:p>
          <a:pPr marL="228600" lvl="1" indent="-228600" algn="l" defTabSz="1066800">
            <a:lnSpc>
              <a:spcPct val="90000"/>
            </a:lnSpc>
            <a:spcBef>
              <a:spcPct val="0"/>
            </a:spcBef>
            <a:spcAft>
              <a:spcPct val="20000"/>
            </a:spcAft>
            <a:buChar char="•"/>
          </a:pPr>
          <a:r>
            <a:rPr lang="de-DE" sz="2400" kern="1200" dirty="0">
              <a:latin typeface="+mn-lt"/>
            </a:rPr>
            <a:t>ausreichende Kenntnisse der deutschen Sprache</a:t>
          </a:r>
        </a:p>
        <a:p>
          <a:pPr marL="228600" lvl="1" indent="-228600" algn="l" defTabSz="1066800">
            <a:lnSpc>
              <a:spcPct val="90000"/>
            </a:lnSpc>
            <a:spcBef>
              <a:spcPct val="0"/>
            </a:spcBef>
            <a:spcAft>
              <a:spcPct val="20000"/>
            </a:spcAft>
            <a:buChar char="•"/>
          </a:pPr>
          <a:r>
            <a:rPr lang="de-DE" sz="2400" kern="1200" dirty="0">
              <a:latin typeface="+mn-lt"/>
            </a:rPr>
            <a:t>keine Noten-Begrenzung</a:t>
          </a:r>
        </a:p>
      </dsp:txBody>
      <dsp:txXfrm>
        <a:off x="0" y="1353360"/>
        <a:ext cx="8229600" cy="253755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74BD041-4E16-4F56-882F-6F74D0F26897}"/>
              </a:ext>
            </a:extLst>
          </p:cNvPr>
          <p:cNvSpPr>
            <a:spLocks noGrp="1" noChangeArrowheads="1"/>
          </p:cNvSpPr>
          <p:nvPr>
            <p:ph type="hdr" sz="quarter"/>
          </p:nvPr>
        </p:nvSpPr>
        <p:spPr bwMode="auto">
          <a:xfrm>
            <a:off x="0" y="0"/>
            <a:ext cx="2971800" cy="484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endParaRPr lang="de-DE"/>
          </a:p>
        </p:txBody>
      </p:sp>
      <p:sp>
        <p:nvSpPr>
          <p:cNvPr id="73731" name="Rectangle 3">
            <a:extLst>
              <a:ext uri="{FF2B5EF4-FFF2-40B4-BE49-F238E27FC236}">
                <a16:creationId xmlns:a16="http://schemas.microsoft.com/office/drawing/2014/main" id="{DC30E207-5297-4D6A-99E7-21FBA586D82D}"/>
              </a:ext>
            </a:extLst>
          </p:cNvPr>
          <p:cNvSpPr>
            <a:spLocks noGrp="1" noChangeArrowheads="1"/>
          </p:cNvSpPr>
          <p:nvPr>
            <p:ph type="dt" idx="1"/>
          </p:nvPr>
        </p:nvSpPr>
        <p:spPr bwMode="auto">
          <a:xfrm>
            <a:off x="3884613" y="0"/>
            <a:ext cx="2971800" cy="484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3A397A66-6EEC-4DFF-B923-DFE52843E699}" type="datetimeFigureOut">
              <a:rPr lang="de-DE"/>
              <a:pPr>
                <a:defRPr/>
              </a:pPr>
              <a:t>13.07.2020</a:t>
            </a:fld>
            <a:endParaRPr lang="de-DE"/>
          </a:p>
        </p:txBody>
      </p:sp>
      <p:sp>
        <p:nvSpPr>
          <p:cNvPr id="3076" name="Rectangle 4">
            <a:extLst>
              <a:ext uri="{FF2B5EF4-FFF2-40B4-BE49-F238E27FC236}">
                <a16:creationId xmlns:a16="http://schemas.microsoft.com/office/drawing/2014/main" id="{7C13AE01-2B23-4005-9A5C-6C86560430BC}"/>
              </a:ext>
            </a:extLst>
          </p:cNvPr>
          <p:cNvSpPr>
            <a:spLocks noGrp="1" noRot="1" noChangeAspect="1" noChangeArrowheads="1" noTextEdit="1"/>
          </p:cNvSpPr>
          <p:nvPr>
            <p:ph type="sldImg" idx="2"/>
          </p:nvPr>
        </p:nvSpPr>
        <p:spPr bwMode="auto">
          <a:xfrm>
            <a:off x="1008063" y="727075"/>
            <a:ext cx="4841875" cy="363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a:extLst>
              <a:ext uri="{FF2B5EF4-FFF2-40B4-BE49-F238E27FC236}">
                <a16:creationId xmlns:a16="http://schemas.microsoft.com/office/drawing/2014/main" id="{A9E6FDDE-5BF8-4AC4-B9AA-0809127D0925}"/>
              </a:ext>
            </a:extLst>
          </p:cNvPr>
          <p:cNvSpPr>
            <a:spLocks noGrp="1" noChangeArrowheads="1"/>
          </p:cNvSpPr>
          <p:nvPr>
            <p:ph type="body" sz="quarter" idx="3"/>
          </p:nvPr>
        </p:nvSpPr>
        <p:spPr bwMode="auto">
          <a:xfrm>
            <a:off x="685800" y="4600575"/>
            <a:ext cx="5486400" cy="4359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3734" name="Rectangle 6">
            <a:extLst>
              <a:ext uri="{FF2B5EF4-FFF2-40B4-BE49-F238E27FC236}">
                <a16:creationId xmlns:a16="http://schemas.microsoft.com/office/drawing/2014/main" id="{ECE89F84-8E89-4AAE-BA0C-0EC2B46F4A63}"/>
              </a:ext>
            </a:extLst>
          </p:cNvPr>
          <p:cNvSpPr>
            <a:spLocks noGrp="1" noChangeArrowheads="1"/>
          </p:cNvSpPr>
          <p:nvPr>
            <p:ph type="ftr" sz="quarter" idx="4"/>
          </p:nvPr>
        </p:nvSpPr>
        <p:spPr bwMode="auto">
          <a:xfrm>
            <a:off x="0" y="9201150"/>
            <a:ext cx="2971800" cy="484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pPr>
              <a:defRPr/>
            </a:pPr>
            <a:endParaRPr lang="de-DE"/>
          </a:p>
        </p:txBody>
      </p:sp>
      <p:sp>
        <p:nvSpPr>
          <p:cNvPr id="73735" name="Rectangle 7">
            <a:extLst>
              <a:ext uri="{FF2B5EF4-FFF2-40B4-BE49-F238E27FC236}">
                <a16:creationId xmlns:a16="http://schemas.microsoft.com/office/drawing/2014/main" id="{0DE5BE40-399D-4E40-979C-98BBA782409C}"/>
              </a:ext>
            </a:extLst>
          </p:cNvPr>
          <p:cNvSpPr>
            <a:spLocks noGrp="1" noChangeArrowheads="1"/>
          </p:cNvSpPr>
          <p:nvPr>
            <p:ph type="sldNum" sz="quarter" idx="5"/>
          </p:nvPr>
        </p:nvSpPr>
        <p:spPr bwMode="auto">
          <a:xfrm>
            <a:off x="3884613" y="9201150"/>
            <a:ext cx="2971800" cy="484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5C86BBD-AABE-4621-82CB-04D40168F67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370925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chor="t" anchorCtr="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82063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84167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10072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72524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384180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8167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Tree>
    <p:extLst>
      <p:ext uri="{BB962C8B-B14F-4D97-AF65-F5344CB8AC3E}">
        <p14:creationId xmlns:p14="http://schemas.microsoft.com/office/powerpoint/2010/main" val="2389730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0778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6804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27331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065024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15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102985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11317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67754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6654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2474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Tree>
    <p:extLst>
      <p:ext uri="{BB962C8B-B14F-4D97-AF65-F5344CB8AC3E}">
        <p14:creationId xmlns:p14="http://schemas.microsoft.com/office/powerpoint/2010/main" val="98279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2963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455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90730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0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29033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w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descr="PPT_HG_01.wmf">
            <a:extLst>
              <a:ext uri="{FF2B5EF4-FFF2-40B4-BE49-F238E27FC236}">
                <a16:creationId xmlns:a16="http://schemas.microsoft.com/office/drawing/2014/main" id="{5F19D060-DA71-41D8-A1C3-1C6B938872C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397125" y="-438150"/>
            <a:ext cx="11684000"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BA970F4D-3DDC-4DE7-B830-C95EF8385475}"/>
              </a:ext>
            </a:extLst>
          </p:cNvPr>
          <p:cNvSpPr>
            <a:spLocks noGrp="1"/>
          </p:cNvSpPr>
          <p:nvPr>
            <p:ph type="title"/>
          </p:nvPr>
        </p:nvSpPr>
        <p:spPr bwMode="auto">
          <a:xfrm>
            <a:off x="468313" y="314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Textplatzhalter 2">
            <a:extLst>
              <a:ext uri="{FF2B5EF4-FFF2-40B4-BE49-F238E27FC236}">
                <a16:creationId xmlns:a16="http://schemas.microsoft.com/office/drawing/2014/main" id="{B77F05BB-1990-4335-9FCB-B7B846275387}"/>
              </a:ext>
            </a:extLst>
          </p:cNvPr>
          <p:cNvSpPr>
            <a:spLocks noGrp="1"/>
          </p:cNvSpPr>
          <p:nvPr>
            <p:ph type="body" idx="1"/>
          </p:nvPr>
        </p:nvSpPr>
        <p:spPr bwMode="auto">
          <a:xfrm>
            <a:off x="457200" y="4581525"/>
            <a:ext cx="8229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endParaRPr lang="de-DE" altLang="de-DE"/>
          </a:p>
        </p:txBody>
      </p:sp>
      <p:pic>
        <p:nvPicPr>
          <p:cNvPr id="1029" name="Picture 19" descr="FH_EmdenLeer_Logo_4c">
            <a:extLst>
              <a:ext uri="{FF2B5EF4-FFF2-40B4-BE49-F238E27FC236}">
                <a16:creationId xmlns:a16="http://schemas.microsoft.com/office/drawing/2014/main" id="{6391979F-D662-44F2-947E-F6CABFA4BFB2}"/>
              </a:ext>
            </a:extLst>
          </p:cNvPr>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013" y="620713"/>
            <a:ext cx="27051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ctr" rtl="0" eaLnBrk="0" fontAlgn="base" hangingPunct="0">
        <a:spcBef>
          <a:spcPct val="10000"/>
        </a:spcBef>
        <a:spcAft>
          <a:spcPct val="0"/>
        </a:spcAft>
        <a:buFont typeface="Arial" panose="020B0604020202020204" pitchFamily="34" charset="0"/>
        <a:defRPr sz="2800" kern="1200">
          <a:solidFill>
            <a:schemeClr val="tx1"/>
          </a:solidFill>
          <a:latin typeface="+mn-lt"/>
          <a:ea typeface="+mn-ea"/>
          <a:cs typeface="+mn-cs"/>
        </a:defRPr>
      </a:lvl1pPr>
      <a:lvl2pPr marL="742950" indent="-285750" algn="ctr" rtl="0" eaLnBrk="0" fontAlgn="base" hangingPunct="0">
        <a:spcBef>
          <a:spcPct val="20000"/>
        </a:spcBef>
        <a:spcAft>
          <a:spcPct val="0"/>
        </a:spcAft>
        <a:buFont typeface="Arial" panose="020B0604020202020204" pitchFamily="34" charset="0"/>
        <a:defRPr sz="2800" kern="1200">
          <a:solidFill>
            <a:schemeClr val="tx1"/>
          </a:solidFill>
          <a:latin typeface="+mn-lt"/>
          <a:ea typeface="+mn-ea"/>
          <a:cs typeface="+mn-cs"/>
        </a:defRPr>
      </a:lvl2pPr>
      <a:lvl3pPr marL="1143000" indent="-228600" algn="ctr" rtl="0" eaLnBrk="0" fontAlgn="base" hangingPunct="0">
        <a:spcBef>
          <a:spcPct val="20000"/>
        </a:spcBef>
        <a:spcAft>
          <a:spcPct val="0"/>
        </a:spcAft>
        <a:buFont typeface="Arial" panose="020B0604020202020204" pitchFamily="34" charset="0"/>
        <a:defRPr sz="2400" kern="1200">
          <a:solidFill>
            <a:schemeClr val="tx1"/>
          </a:solidFill>
          <a:latin typeface="+mn-lt"/>
          <a:ea typeface="+mn-ea"/>
          <a:cs typeface="+mn-cs"/>
        </a:defRPr>
      </a:lvl3pPr>
      <a:lvl4pPr marL="1600200" indent="-228600" algn="ctr" rtl="0" eaLnBrk="0" fontAlgn="base" hangingPunct="0">
        <a:spcBef>
          <a:spcPct val="20000"/>
        </a:spcBef>
        <a:spcAft>
          <a:spcPct val="0"/>
        </a:spcAft>
        <a:buFont typeface="Arial" panose="020B0604020202020204" pitchFamily="34" charset="0"/>
        <a:defRPr sz="2000" kern="1200">
          <a:solidFill>
            <a:schemeClr val="tx1"/>
          </a:solidFill>
          <a:latin typeface="+mn-lt"/>
          <a:ea typeface="+mn-ea"/>
          <a:cs typeface="+mn-cs"/>
        </a:defRPr>
      </a:lvl4pPr>
      <a:lvl5pPr marL="2057400" indent="-228600" algn="ctr" rtl="0" eaLnBrk="0" fontAlgn="base" hangingPunct="0">
        <a:spcBef>
          <a:spcPct val="20000"/>
        </a:spcBef>
        <a:spcAft>
          <a:spcPct val="0"/>
        </a:spcAft>
        <a:buFont typeface="Arial" panose="020B0604020202020204" pitchFamily="34"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Grafik 6" descr="PPT_HG_01.wmf">
            <a:extLst>
              <a:ext uri="{FF2B5EF4-FFF2-40B4-BE49-F238E27FC236}">
                <a16:creationId xmlns:a16="http://schemas.microsoft.com/office/drawing/2014/main" id="{66C1FA74-7B35-4909-9476-FBD3C192F26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71688" y="1320800"/>
            <a:ext cx="14116051"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platzhalter 2">
            <a:extLst>
              <a:ext uri="{FF2B5EF4-FFF2-40B4-BE49-F238E27FC236}">
                <a16:creationId xmlns:a16="http://schemas.microsoft.com/office/drawing/2014/main" id="{3A245714-20C8-4BB2-80BC-C4AD13A232EA}"/>
              </a:ext>
            </a:extLst>
          </p:cNvPr>
          <p:cNvSpPr>
            <a:spLocks noGrp="1"/>
          </p:cNvSpPr>
          <p:nvPr>
            <p:ph type="body" idx="1"/>
          </p:nvPr>
        </p:nvSpPr>
        <p:spPr bwMode="auto">
          <a:xfrm>
            <a:off x="37465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052" name="Rectangle 8">
            <a:extLst>
              <a:ext uri="{FF2B5EF4-FFF2-40B4-BE49-F238E27FC236}">
                <a16:creationId xmlns:a16="http://schemas.microsoft.com/office/drawing/2014/main" id="{DE4E2D89-68C3-4B76-BF62-E2F299A52DD0}"/>
              </a:ext>
            </a:extLst>
          </p:cNvPr>
          <p:cNvSpPr>
            <a:spLocks noChangeArrowheads="1"/>
          </p:cNvSpPr>
          <p:nvPr userDrawn="1"/>
        </p:nvSpPr>
        <p:spPr bwMode="auto">
          <a:xfrm>
            <a:off x="468313" y="1196975"/>
            <a:ext cx="8064500" cy="71438"/>
          </a:xfrm>
          <a:prstGeom prst="rect">
            <a:avLst/>
          </a:prstGeom>
          <a:gradFill rotWithShape="1">
            <a:gsLst>
              <a:gs pos="0">
                <a:srgbClr val="004D87"/>
              </a:gs>
              <a:gs pos="100000">
                <a:srgbClr val="FFFFFF"/>
              </a:gs>
            </a:gsLst>
            <a:lin ang="5400000" scaled="1"/>
          </a:gradFill>
          <a:ln>
            <a:noFill/>
          </a:ln>
        </p:spPr>
        <p:txBody>
          <a:bodyPr wrap="none" anchor="ctr"/>
          <a:lstStyle>
            <a:lvl1pPr>
              <a:defRPr>
                <a:solidFill>
                  <a:schemeClr val="tx1"/>
                </a:solidFill>
                <a:latin typeface="Quadrat" pitchFamily="2" charset="0"/>
              </a:defRPr>
            </a:lvl1pPr>
            <a:lvl2pPr marL="742950" indent="-285750">
              <a:defRPr>
                <a:solidFill>
                  <a:schemeClr val="tx1"/>
                </a:solidFill>
                <a:latin typeface="Quadrat" pitchFamily="2" charset="0"/>
              </a:defRPr>
            </a:lvl2pPr>
            <a:lvl3pPr marL="1143000" indent="-228600">
              <a:defRPr>
                <a:solidFill>
                  <a:schemeClr val="tx1"/>
                </a:solidFill>
                <a:latin typeface="Quadrat" pitchFamily="2" charset="0"/>
              </a:defRPr>
            </a:lvl3pPr>
            <a:lvl4pPr marL="1600200" indent="-228600">
              <a:defRPr>
                <a:solidFill>
                  <a:schemeClr val="tx1"/>
                </a:solidFill>
                <a:latin typeface="Quadrat" pitchFamily="2" charset="0"/>
              </a:defRPr>
            </a:lvl4pPr>
            <a:lvl5pPr marL="2057400" indent="-228600">
              <a:defRPr>
                <a:solidFill>
                  <a:schemeClr val="tx1"/>
                </a:solidFill>
                <a:latin typeface="Quadrat" pitchFamily="2" charset="0"/>
              </a:defRPr>
            </a:lvl5pPr>
            <a:lvl6pPr marL="2514600" indent="-228600" eaLnBrk="0" fontAlgn="base" hangingPunct="0">
              <a:spcBef>
                <a:spcPct val="0"/>
              </a:spcBef>
              <a:spcAft>
                <a:spcPct val="0"/>
              </a:spcAft>
              <a:defRPr>
                <a:solidFill>
                  <a:schemeClr val="tx1"/>
                </a:solidFill>
                <a:latin typeface="Quadrat" pitchFamily="2" charset="0"/>
              </a:defRPr>
            </a:lvl6pPr>
            <a:lvl7pPr marL="2971800" indent="-228600" eaLnBrk="0" fontAlgn="base" hangingPunct="0">
              <a:spcBef>
                <a:spcPct val="0"/>
              </a:spcBef>
              <a:spcAft>
                <a:spcPct val="0"/>
              </a:spcAft>
              <a:defRPr>
                <a:solidFill>
                  <a:schemeClr val="tx1"/>
                </a:solidFill>
                <a:latin typeface="Quadrat" pitchFamily="2" charset="0"/>
              </a:defRPr>
            </a:lvl7pPr>
            <a:lvl8pPr marL="3429000" indent="-228600" eaLnBrk="0" fontAlgn="base" hangingPunct="0">
              <a:spcBef>
                <a:spcPct val="0"/>
              </a:spcBef>
              <a:spcAft>
                <a:spcPct val="0"/>
              </a:spcAft>
              <a:defRPr>
                <a:solidFill>
                  <a:schemeClr val="tx1"/>
                </a:solidFill>
                <a:latin typeface="Quadrat" pitchFamily="2" charset="0"/>
              </a:defRPr>
            </a:lvl8pPr>
            <a:lvl9pPr marL="3886200" indent="-228600" eaLnBrk="0" fontAlgn="base" hangingPunct="0">
              <a:spcBef>
                <a:spcPct val="0"/>
              </a:spcBef>
              <a:spcAft>
                <a:spcPct val="0"/>
              </a:spcAft>
              <a:defRPr>
                <a:solidFill>
                  <a:schemeClr val="tx1"/>
                </a:solidFill>
                <a:latin typeface="Quadrat" pitchFamily="2" charset="0"/>
              </a:defRPr>
            </a:lvl9pPr>
          </a:lstStyle>
          <a:p>
            <a:pPr eaLnBrk="1" hangingPunct="1">
              <a:defRPr/>
            </a:pPr>
            <a:endParaRPr lang="de-DE" altLang="de-DE">
              <a:latin typeface="Arial" panose="020B0604020202020204" pitchFamily="34" charset="0"/>
            </a:endParaRPr>
          </a:p>
        </p:txBody>
      </p:sp>
      <p:sp>
        <p:nvSpPr>
          <p:cNvPr id="2061" name="Rectangle 13">
            <a:extLst>
              <a:ext uri="{FF2B5EF4-FFF2-40B4-BE49-F238E27FC236}">
                <a16:creationId xmlns:a16="http://schemas.microsoft.com/office/drawing/2014/main" id="{4B3DE080-3744-4794-B32E-98780215AB33}"/>
              </a:ext>
            </a:extLst>
          </p:cNvPr>
          <p:cNvSpPr>
            <a:spLocks noChangeArrowheads="1"/>
          </p:cNvSpPr>
          <p:nvPr userDrawn="1"/>
        </p:nvSpPr>
        <p:spPr bwMode="auto">
          <a:xfrm>
            <a:off x="8080375" y="6308725"/>
            <a:ext cx="668338" cy="441325"/>
          </a:xfrm>
          <a:prstGeom prst="rect">
            <a:avLst/>
          </a:prstGeom>
          <a:noFill/>
          <a:ln w="9525">
            <a:noFill/>
            <a:miter lim="800000"/>
            <a:headEnd/>
            <a:tailEnd/>
          </a:ln>
          <a:effectLst/>
        </p:spPr>
        <p:txBody>
          <a:bodyPr anchor="ctr"/>
          <a:lstStyle>
            <a:lvl1pPr>
              <a:defRPr>
                <a:solidFill>
                  <a:schemeClr val="tx1"/>
                </a:solidFill>
                <a:latin typeface="Quadrat" pitchFamily="2" charset="0"/>
              </a:defRPr>
            </a:lvl1pPr>
            <a:lvl2pPr marL="742950" indent="-285750">
              <a:defRPr>
                <a:solidFill>
                  <a:schemeClr val="tx1"/>
                </a:solidFill>
                <a:latin typeface="Quadrat" pitchFamily="2" charset="0"/>
              </a:defRPr>
            </a:lvl2pPr>
            <a:lvl3pPr marL="1143000" indent="-228600">
              <a:defRPr>
                <a:solidFill>
                  <a:schemeClr val="tx1"/>
                </a:solidFill>
                <a:latin typeface="Quadrat" pitchFamily="2" charset="0"/>
              </a:defRPr>
            </a:lvl3pPr>
            <a:lvl4pPr marL="1600200" indent="-228600">
              <a:defRPr>
                <a:solidFill>
                  <a:schemeClr val="tx1"/>
                </a:solidFill>
                <a:latin typeface="Quadrat" pitchFamily="2" charset="0"/>
              </a:defRPr>
            </a:lvl4pPr>
            <a:lvl5pPr marL="2057400" indent="-228600">
              <a:defRPr>
                <a:solidFill>
                  <a:schemeClr val="tx1"/>
                </a:solidFill>
                <a:latin typeface="Quadrat" pitchFamily="2" charset="0"/>
              </a:defRPr>
            </a:lvl5pPr>
            <a:lvl6pPr marL="2514600" indent="-228600" eaLnBrk="0" fontAlgn="base" hangingPunct="0">
              <a:spcBef>
                <a:spcPct val="0"/>
              </a:spcBef>
              <a:spcAft>
                <a:spcPct val="0"/>
              </a:spcAft>
              <a:defRPr>
                <a:solidFill>
                  <a:schemeClr val="tx1"/>
                </a:solidFill>
                <a:latin typeface="Quadrat" pitchFamily="2" charset="0"/>
              </a:defRPr>
            </a:lvl6pPr>
            <a:lvl7pPr marL="2971800" indent="-228600" eaLnBrk="0" fontAlgn="base" hangingPunct="0">
              <a:spcBef>
                <a:spcPct val="0"/>
              </a:spcBef>
              <a:spcAft>
                <a:spcPct val="0"/>
              </a:spcAft>
              <a:defRPr>
                <a:solidFill>
                  <a:schemeClr val="tx1"/>
                </a:solidFill>
                <a:latin typeface="Quadrat" pitchFamily="2" charset="0"/>
              </a:defRPr>
            </a:lvl7pPr>
            <a:lvl8pPr marL="3429000" indent="-228600" eaLnBrk="0" fontAlgn="base" hangingPunct="0">
              <a:spcBef>
                <a:spcPct val="0"/>
              </a:spcBef>
              <a:spcAft>
                <a:spcPct val="0"/>
              </a:spcAft>
              <a:defRPr>
                <a:solidFill>
                  <a:schemeClr val="tx1"/>
                </a:solidFill>
                <a:latin typeface="Quadrat" pitchFamily="2" charset="0"/>
              </a:defRPr>
            </a:lvl8pPr>
            <a:lvl9pPr marL="3886200" indent="-228600" eaLnBrk="0" fontAlgn="base" hangingPunct="0">
              <a:spcBef>
                <a:spcPct val="0"/>
              </a:spcBef>
              <a:spcAft>
                <a:spcPct val="0"/>
              </a:spcAft>
              <a:defRPr>
                <a:solidFill>
                  <a:schemeClr val="tx1"/>
                </a:solidFill>
                <a:latin typeface="Quadrat" pitchFamily="2" charset="0"/>
              </a:defRPr>
            </a:lvl9pPr>
          </a:lstStyle>
          <a:p>
            <a:pPr algn="r">
              <a:defRPr/>
            </a:pPr>
            <a:r>
              <a:rPr lang="de-DE" altLang="de-DE" sz="800" b="1">
                <a:solidFill>
                  <a:srgbClr val="004D87"/>
                </a:solidFill>
                <a:latin typeface="Arial" panose="020B0604020202020204" pitchFamily="34" charset="0"/>
              </a:rPr>
              <a:t> </a:t>
            </a:r>
            <a:fld id="{1CA00FE1-23C1-415D-AE75-60C92734C7E6}" type="slidenum">
              <a:rPr lang="de-DE" altLang="de-DE" sz="800" b="1" smtClean="0">
                <a:solidFill>
                  <a:srgbClr val="004D87"/>
                </a:solidFill>
                <a:latin typeface="Arial" panose="020B0604020202020204" pitchFamily="34" charset="0"/>
              </a:rPr>
              <a:pPr algn="r">
                <a:defRPr/>
              </a:pPr>
              <a:t>‹Nr.›</a:t>
            </a:fld>
            <a:endParaRPr lang="en-US" altLang="de-DE" sz="800">
              <a:solidFill>
                <a:srgbClr val="004D87"/>
              </a:solidFill>
              <a:latin typeface="Arial" panose="020B0604020202020204" pitchFamily="34" charset="0"/>
              <a:cs typeface="Arial" panose="020B0604020202020204" pitchFamily="34" charset="0"/>
            </a:endParaRPr>
          </a:p>
        </p:txBody>
      </p:sp>
      <p:pic>
        <p:nvPicPr>
          <p:cNvPr id="2054" name="Picture 17">
            <a:extLst>
              <a:ext uri="{FF2B5EF4-FFF2-40B4-BE49-F238E27FC236}">
                <a16:creationId xmlns:a16="http://schemas.microsoft.com/office/drawing/2014/main" id="{0B13AEDD-DAFB-47A3-ABE6-3AD2D9C45C74}"/>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438" y="6237288"/>
            <a:ext cx="9001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
            <a:extLst>
              <a:ext uri="{FF2B5EF4-FFF2-40B4-BE49-F238E27FC236}">
                <a16:creationId xmlns:a16="http://schemas.microsoft.com/office/drawing/2014/main" id="{A52AAFCF-0A1F-440A-9F2E-915338B9CD3A}"/>
              </a:ext>
            </a:extLst>
          </p:cNvPr>
          <p:cNvSpPr>
            <a:spLocks noGrp="1" noChangeArrowheads="1"/>
          </p:cNvSpPr>
          <p:nvPr>
            <p:ph type="title"/>
          </p:nvPr>
        </p:nvSpPr>
        <p:spPr bwMode="auto">
          <a:xfrm>
            <a:off x="336550" y="557213"/>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Titelmasterformat durch Klicken bearbeiten</a:t>
            </a: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dt="0"/>
  <p:txStyles>
    <p:titleStyle>
      <a:lvl1pPr marL="342900" indent="-342900" algn="l" rtl="0" eaLnBrk="0" fontAlgn="base" hangingPunct="0">
        <a:spcBef>
          <a:spcPct val="20000"/>
        </a:spcBef>
        <a:spcAft>
          <a:spcPct val="0"/>
        </a:spcAft>
        <a:buFont typeface="Arial" panose="020B0604020202020204" pitchFamily="34" charset="0"/>
        <a:defRPr sz="3200" b="1" kern="1200">
          <a:solidFill>
            <a:schemeClr val="tx1"/>
          </a:solidFill>
          <a:latin typeface="Quadrat" pitchFamily="2" charset="0"/>
          <a:ea typeface="+mj-ea"/>
          <a:cs typeface="+mj-cs"/>
        </a:defRPr>
      </a:lvl1pPr>
      <a:lvl2pPr marL="342900" indent="-342900" algn="l" rtl="0" eaLnBrk="0" fontAlgn="base" hangingPunct="0">
        <a:spcBef>
          <a:spcPct val="20000"/>
        </a:spcBef>
        <a:spcAft>
          <a:spcPct val="0"/>
        </a:spcAft>
        <a:buFont typeface="Arial" panose="020B0604020202020204" pitchFamily="34" charset="0"/>
        <a:defRPr sz="3200" b="1">
          <a:solidFill>
            <a:schemeClr val="tx1"/>
          </a:solidFill>
          <a:latin typeface="Quadrat" pitchFamily="2" charset="0"/>
        </a:defRPr>
      </a:lvl2pPr>
      <a:lvl3pPr marL="342900" indent="-342900" algn="l" rtl="0" eaLnBrk="0" fontAlgn="base" hangingPunct="0">
        <a:spcBef>
          <a:spcPct val="20000"/>
        </a:spcBef>
        <a:spcAft>
          <a:spcPct val="0"/>
        </a:spcAft>
        <a:buFont typeface="Arial" panose="020B0604020202020204" pitchFamily="34" charset="0"/>
        <a:defRPr sz="3200" b="1">
          <a:solidFill>
            <a:schemeClr val="tx1"/>
          </a:solidFill>
          <a:latin typeface="Quadrat" pitchFamily="2" charset="0"/>
        </a:defRPr>
      </a:lvl3pPr>
      <a:lvl4pPr marL="342900" indent="-342900" algn="l" rtl="0" eaLnBrk="0" fontAlgn="base" hangingPunct="0">
        <a:spcBef>
          <a:spcPct val="20000"/>
        </a:spcBef>
        <a:spcAft>
          <a:spcPct val="0"/>
        </a:spcAft>
        <a:buFont typeface="Arial" panose="020B0604020202020204" pitchFamily="34" charset="0"/>
        <a:defRPr sz="3200" b="1">
          <a:solidFill>
            <a:schemeClr val="tx1"/>
          </a:solidFill>
          <a:latin typeface="Quadrat" pitchFamily="2" charset="0"/>
        </a:defRPr>
      </a:lvl4pPr>
      <a:lvl5pPr marL="342900" indent="-342900" algn="l" rtl="0" eaLnBrk="0" fontAlgn="base" hangingPunct="0">
        <a:spcBef>
          <a:spcPct val="20000"/>
        </a:spcBef>
        <a:spcAft>
          <a:spcPct val="0"/>
        </a:spcAft>
        <a:buFont typeface="Arial" panose="020B0604020202020204" pitchFamily="34" charset="0"/>
        <a:defRPr sz="3200" b="1">
          <a:solidFill>
            <a:schemeClr val="tx1"/>
          </a:solidFill>
          <a:latin typeface="Quadrat" pitchFamily="2" charset="0"/>
        </a:defRPr>
      </a:lvl5pPr>
      <a:lvl6pPr marL="457200" algn="ctr" rtl="0" fontAlgn="base">
        <a:spcBef>
          <a:spcPct val="0"/>
        </a:spcBef>
        <a:spcAft>
          <a:spcPct val="0"/>
        </a:spcAft>
        <a:defRPr sz="2800" b="1" i="1">
          <a:solidFill>
            <a:srgbClr val="2D2D8A"/>
          </a:solidFill>
          <a:latin typeface="NDSFrutiger 45 Light" pitchFamily="2" charset="0"/>
        </a:defRPr>
      </a:lvl6pPr>
      <a:lvl7pPr marL="914400" algn="ctr" rtl="0" fontAlgn="base">
        <a:spcBef>
          <a:spcPct val="0"/>
        </a:spcBef>
        <a:spcAft>
          <a:spcPct val="0"/>
        </a:spcAft>
        <a:defRPr sz="2800" b="1" i="1">
          <a:solidFill>
            <a:srgbClr val="2D2D8A"/>
          </a:solidFill>
          <a:latin typeface="NDSFrutiger 45 Light" pitchFamily="2" charset="0"/>
        </a:defRPr>
      </a:lvl7pPr>
      <a:lvl8pPr marL="1371600" algn="ctr" rtl="0" fontAlgn="base">
        <a:spcBef>
          <a:spcPct val="0"/>
        </a:spcBef>
        <a:spcAft>
          <a:spcPct val="0"/>
        </a:spcAft>
        <a:defRPr sz="2800" b="1" i="1">
          <a:solidFill>
            <a:srgbClr val="2D2D8A"/>
          </a:solidFill>
          <a:latin typeface="NDSFrutiger 45 Light" pitchFamily="2" charset="0"/>
        </a:defRPr>
      </a:lvl8pPr>
      <a:lvl9pPr marL="1828800" algn="ctr" rtl="0" fontAlgn="base">
        <a:spcBef>
          <a:spcPct val="0"/>
        </a:spcBef>
        <a:spcAft>
          <a:spcPct val="0"/>
        </a:spcAft>
        <a:defRPr sz="2800" b="1" i="1">
          <a:solidFill>
            <a:srgbClr val="2D2D8A"/>
          </a:solidFill>
          <a:latin typeface="NDSFrutiger 45 Light" pitchFamily="2"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hyperlink" Target="http://www.hs-emden-leer.de/sozialekohaesion"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hyperlink" Target="http://www.coe.int/dg3/socialpolicies/source/NewstrategaieandCEActionPlanforsocialcohesion.pdf"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hochschulkompass.de/home.html" TargetMode="External"/><Relationship Id="rId2" Type="http://schemas.openxmlformats.org/officeDocument/2006/relationships/hyperlink" Target="https://studieren.de/" TargetMode="External"/><Relationship Id="rId1" Type="http://schemas.openxmlformats.org/officeDocument/2006/relationships/slideLayout" Target="../slideLayouts/slideLayout15.xml"/><Relationship Id="rId4" Type="http://schemas.openxmlformats.org/officeDocument/2006/relationships/hyperlink" Target="https://studiengaenge.zeit.d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3">
            <a:extLst>
              <a:ext uri="{FF2B5EF4-FFF2-40B4-BE49-F238E27FC236}">
                <a16:creationId xmlns:a16="http://schemas.microsoft.com/office/drawing/2014/main" id="{3D7C160E-3954-4A77-B8A9-8BB59FDD1CF5}"/>
              </a:ext>
            </a:extLst>
          </p:cNvPr>
          <p:cNvSpPr>
            <a:spLocks noGrp="1" noChangeArrowheads="1"/>
          </p:cNvSpPr>
          <p:nvPr>
            <p:ph type="ctrTitle"/>
          </p:nvPr>
        </p:nvSpPr>
        <p:spPr>
          <a:xfrm>
            <a:off x="611188" y="1341438"/>
            <a:ext cx="7772400" cy="1470025"/>
          </a:xfrm>
        </p:spPr>
        <p:txBody>
          <a:bodyPr/>
          <a:lstStyle/>
          <a:p>
            <a:pPr marL="0" indent="0" algn="ctr"/>
            <a:r>
              <a:rPr lang="de-DE" altLang="de-DE"/>
              <a:t>Informationen zum Masterstudiengang an der Hochschule Emden/Leer</a:t>
            </a:r>
          </a:p>
        </p:txBody>
      </p:sp>
      <p:sp>
        <p:nvSpPr>
          <p:cNvPr id="5" name="Untertitel 4">
            <a:extLst>
              <a:ext uri="{FF2B5EF4-FFF2-40B4-BE49-F238E27FC236}">
                <a16:creationId xmlns:a16="http://schemas.microsoft.com/office/drawing/2014/main" id="{280ED41F-25D4-487B-B25F-FAAC570F036C}"/>
              </a:ext>
            </a:extLst>
          </p:cNvPr>
          <p:cNvSpPr>
            <a:spLocks noGrp="1"/>
          </p:cNvSpPr>
          <p:nvPr>
            <p:ph type="subTitle" idx="1"/>
          </p:nvPr>
        </p:nvSpPr>
        <p:spPr>
          <a:xfrm>
            <a:off x="1476375" y="4640263"/>
            <a:ext cx="6400800" cy="1752600"/>
          </a:xfrm>
        </p:spPr>
        <p:txBody>
          <a:bodyPr/>
          <a:lstStyle/>
          <a:p>
            <a:pPr>
              <a:defRPr/>
            </a:pPr>
            <a:r>
              <a:rPr lang="de-DE" dirty="0"/>
              <a:t>Soziale Kohäsion im Kontext Sozialer Arbeit und Gesundheit</a:t>
            </a:r>
          </a:p>
        </p:txBody>
      </p:sp>
      <p:pic>
        <p:nvPicPr>
          <p:cNvPr id="4100" name="Picture 6">
            <a:extLst>
              <a:ext uri="{FF2B5EF4-FFF2-40B4-BE49-F238E27FC236}">
                <a16:creationId xmlns:a16="http://schemas.microsoft.com/office/drawing/2014/main" id="{D788DA68-BBA8-43D9-9540-0B37EA591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808288"/>
            <a:ext cx="51847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E01C4861-4D5A-4358-99CE-3E900CC600CA}"/>
              </a:ext>
            </a:extLst>
          </p:cNvPr>
          <p:cNvSpPr>
            <a:spLocks noGrp="1" noChangeArrowheads="1"/>
          </p:cNvSpPr>
          <p:nvPr>
            <p:ph type="title"/>
          </p:nvPr>
        </p:nvSpPr>
        <p:spPr>
          <a:xfrm>
            <a:off x="228600" y="188913"/>
            <a:ext cx="8915400" cy="1143000"/>
          </a:xfrm>
        </p:spPr>
        <p:txBody>
          <a:bodyPr/>
          <a:lstStyle/>
          <a:p>
            <a:r>
              <a:rPr lang="de-DE" altLang="de-DE"/>
              <a:t>Ansprechpartner*innen und </a:t>
            </a:r>
            <a:br>
              <a:rPr lang="de-DE" altLang="de-DE"/>
            </a:br>
            <a:r>
              <a:rPr lang="de-DE" altLang="de-DE"/>
              <a:t>hauptverantwortliche Personen</a:t>
            </a:r>
          </a:p>
        </p:txBody>
      </p:sp>
      <p:sp>
        <p:nvSpPr>
          <p:cNvPr id="3" name="Inhaltsplatzhalter 2">
            <a:extLst>
              <a:ext uri="{FF2B5EF4-FFF2-40B4-BE49-F238E27FC236}">
                <a16:creationId xmlns:a16="http://schemas.microsoft.com/office/drawing/2014/main" id="{9E4F8364-FF89-4311-9A9F-D7D70E0AA0B5}"/>
              </a:ext>
            </a:extLst>
          </p:cNvPr>
          <p:cNvSpPr>
            <a:spLocks noGrp="1"/>
          </p:cNvSpPr>
          <p:nvPr>
            <p:ph idx="1"/>
          </p:nvPr>
        </p:nvSpPr>
        <p:spPr>
          <a:xfrm>
            <a:off x="457200" y="1774825"/>
            <a:ext cx="8229600" cy="4525963"/>
          </a:xfrm>
        </p:spPr>
        <p:txBody>
          <a:bodyPr/>
          <a:lstStyle/>
          <a:p>
            <a:pPr marL="0" indent="0" eaLnBrk="1" hangingPunct="1">
              <a:buFont typeface="Arial" panose="020B0604020202020204" pitchFamily="34" charset="0"/>
              <a:buNone/>
              <a:defRPr/>
            </a:pPr>
            <a:endParaRPr lang="de-DE" altLang="de-DE" dirty="0">
              <a:solidFill>
                <a:prstClr val="black"/>
              </a:solidFill>
            </a:endParaRPr>
          </a:p>
          <a:p>
            <a:pPr eaLnBrk="1" hangingPunct="1">
              <a:buFont typeface="Wingdings" panose="05000000000000000000" pitchFamily="2" charset="2"/>
              <a:buChar char="Ø"/>
              <a:defRPr/>
            </a:pPr>
            <a:r>
              <a:rPr lang="de-DE" altLang="de-DE" sz="2400" dirty="0">
                <a:solidFill>
                  <a:prstClr val="black"/>
                </a:solidFill>
              </a:rPr>
              <a:t>Prof. Dr. paed. Carsten Müller</a:t>
            </a:r>
          </a:p>
          <a:p>
            <a:pPr marL="0" indent="0" eaLnBrk="1" hangingPunct="1">
              <a:buFont typeface="Arial" panose="020B0604020202020204" pitchFamily="34" charset="0"/>
              <a:buNone/>
              <a:defRPr/>
            </a:pPr>
            <a:endParaRPr lang="de-DE" altLang="de-DE" sz="2400" i="1" dirty="0">
              <a:solidFill>
                <a:prstClr val="black"/>
              </a:solidFill>
            </a:endParaRPr>
          </a:p>
          <a:p>
            <a:pPr marL="0" indent="0" eaLnBrk="1" hangingPunct="1">
              <a:buFont typeface="Arial" panose="020B0604020202020204" pitchFamily="34" charset="0"/>
              <a:buNone/>
              <a:defRPr/>
            </a:pPr>
            <a:endParaRPr lang="de-DE" altLang="de-DE" sz="2400" i="1" dirty="0">
              <a:solidFill>
                <a:prstClr val="black"/>
              </a:solidFill>
            </a:endParaRPr>
          </a:p>
          <a:p>
            <a:pPr marL="800100" lvl="2" indent="0" eaLnBrk="1" hangingPunct="1">
              <a:buFont typeface="Arial" panose="020B0604020202020204" pitchFamily="34" charset="0"/>
              <a:buNone/>
              <a:defRPr/>
            </a:pPr>
            <a:r>
              <a:rPr lang="de-DE" altLang="de-DE" sz="2000" i="1" dirty="0">
                <a:solidFill>
                  <a:prstClr val="black"/>
                </a:solidFill>
              </a:rPr>
              <a:t>Arbeits- und Forschungsgebiete</a:t>
            </a:r>
          </a:p>
          <a:p>
            <a:pPr lvl="2" indent="-342900" eaLnBrk="1" hangingPunct="1">
              <a:defRPr/>
            </a:pPr>
            <a:r>
              <a:rPr lang="de-DE" altLang="de-DE" sz="2000" dirty="0">
                <a:solidFill>
                  <a:prstClr val="black"/>
                </a:solidFill>
              </a:rPr>
              <a:t>Theorie und Geschichte Sozialer Arbeit (besonders frühe Sozialpädagogik)</a:t>
            </a:r>
          </a:p>
          <a:p>
            <a:pPr lvl="2" indent="-342900" eaLnBrk="1" hangingPunct="1">
              <a:defRPr/>
            </a:pPr>
            <a:r>
              <a:rPr lang="de-DE" altLang="de-DE" sz="2000" dirty="0">
                <a:solidFill>
                  <a:prstClr val="black"/>
                </a:solidFill>
              </a:rPr>
              <a:t>Community </a:t>
            </a:r>
            <a:r>
              <a:rPr lang="de-DE" altLang="de-DE" sz="2000" dirty="0" err="1">
                <a:solidFill>
                  <a:prstClr val="black"/>
                </a:solidFill>
              </a:rPr>
              <a:t>Organizing</a:t>
            </a:r>
            <a:r>
              <a:rPr lang="de-DE" altLang="de-DE" sz="2000" dirty="0">
                <a:solidFill>
                  <a:prstClr val="black"/>
                </a:solidFill>
              </a:rPr>
              <a:t> und Gemeinwesenarbeit</a:t>
            </a:r>
          </a:p>
          <a:p>
            <a:pPr lvl="2" indent="-342900" eaLnBrk="1" hangingPunct="1">
              <a:defRPr/>
            </a:pPr>
            <a:r>
              <a:rPr lang="de-DE" altLang="de-DE" sz="2000" dirty="0">
                <a:solidFill>
                  <a:prstClr val="black"/>
                </a:solidFill>
              </a:rPr>
              <a:t>Sozialpolitik und Armutsbekämpfung</a:t>
            </a:r>
          </a:p>
          <a:p>
            <a:pPr lvl="2" indent="-342900" eaLnBrk="1" hangingPunct="1">
              <a:defRPr/>
            </a:pPr>
            <a:r>
              <a:rPr lang="de-DE" altLang="de-DE" sz="2000" dirty="0">
                <a:solidFill>
                  <a:prstClr val="black"/>
                </a:solidFill>
              </a:rPr>
              <a:t>Kritische historische Forschung u.a. zu Bildern </a:t>
            </a:r>
          </a:p>
          <a:p>
            <a:pPr>
              <a:defRPr/>
            </a:pPr>
            <a:endParaRPr lang="de-DE" dirty="0"/>
          </a:p>
        </p:txBody>
      </p:sp>
      <p:pic>
        <p:nvPicPr>
          <p:cNvPr id="13316" name="Grafik 3">
            <a:extLst>
              <a:ext uri="{FF2B5EF4-FFF2-40B4-BE49-F238E27FC236}">
                <a16:creationId xmlns:a16="http://schemas.microsoft.com/office/drawing/2014/main" id="{6284D7E8-1D06-472B-8695-6A2A3271D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331913"/>
            <a:ext cx="2543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Vorstellung Müller ">
            <a:hlinkClick r:id="" action="ppaction://media"/>
            <a:extLst>
              <a:ext uri="{FF2B5EF4-FFF2-40B4-BE49-F238E27FC236}">
                <a16:creationId xmlns:a16="http://schemas.microsoft.com/office/drawing/2014/main" id="{AE5A381E-8E2A-494D-AD8B-6028C9C017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5070475"/>
            <a:ext cx="792088" cy="792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210314A6-9CDC-4F56-A434-63295CA363F7}"/>
              </a:ext>
            </a:extLst>
          </p:cNvPr>
          <p:cNvSpPr>
            <a:spLocks noGrp="1" noChangeArrowheads="1"/>
          </p:cNvSpPr>
          <p:nvPr>
            <p:ph type="title"/>
          </p:nvPr>
        </p:nvSpPr>
        <p:spPr>
          <a:xfrm>
            <a:off x="374650" y="160338"/>
            <a:ext cx="8915400" cy="1143000"/>
          </a:xfrm>
        </p:spPr>
        <p:txBody>
          <a:bodyPr/>
          <a:lstStyle/>
          <a:p>
            <a:r>
              <a:rPr lang="de-DE" altLang="de-DE"/>
              <a:t>Ansprechpartner*innen und </a:t>
            </a:r>
            <a:br>
              <a:rPr lang="de-DE" altLang="de-DE"/>
            </a:br>
            <a:r>
              <a:rPr lang="de-DE" altLang="de-DE"/>
              <a:t>hauptverantwortliche Personen</a:t>
            </a:r>
          </a:p>
        </p:txBody>
      </p:sp>
      <p:sp>
        <p:nvSpPr>
          <p:cNvPr id="3" name="Inhaltsplatzhalter 2">
            <a:extLst>
              <a:ext uri="{FF2B5EF4-FFF2-40B4-BE49-F238E27FC236}">
                <a16:creationId xmlns:a16="http://schemas.microsoft.com/office/drawing/2014/main" id="{93DBE1DC-908C-4399-BCD3-8174E558EF0A}"/>
              </a:ext>
            </a:extLst>
          </p:cNvPr>
          <p:cNvSpPr>
            <a:spLocks noGrp="1"/>
          </p:cNvSpPr>
          <p:nvPr>
            <p:ph idx="1"/>
          </p:nvPr>
        </p:nvSpPr>
        <p:spPr/>
        <p:txBody>
          <a:bodyPr/>
          <a:lstStyle/>
          <a:p>
            <a:pPr marL="0" indent="0" eaLnBrk="1" hangingPunct="1">
              <a:buFont typeface="Arial" panose="020B0604020202020204" pitchFamily="34" charset="0"/>
              <a:buNone/>
              <a:defRPr/>
            </a:pPr>
            <a:endParaRPr lang="de-DE" altLang="de-DE" sz="2800" dirty="0">
              <a:solidFill>
                <a:prstClr val="black"/>
              </a:solidFill>
            </a:endParaRPr>
          </a:p>
          <a:p>
            <a:pPr eaLnBrk="1" hangingPunct="1">
              <a:buFont typeface="Wingdings" panose="05000000000000000000" pitchFamily="2" charset="2"/>
              <a:buChar char="Ø"/>
              <a:defRPr/>
            </a:pPr>
            <a:r>
              <a:rPr lang="de-DE" altLang="de-DE" sz="2400" dirty="0">
                <a:solidFill>
                  <a:prstClr val="black"/>
                </a:solidFill>
              </a:rPr>
              <a:t>Prof. Dr. rer. pol., phil. habil.  Knut </a:t>
            </a:r>
            <a:r>
              <a:rPr lang="de-DE" altLang="de-DE" sz="2400" dirty="0" err="1">
                <a:solidFill>
                  <a:prstClr val="black"/>
                </a:solidFill>
              </a:rPr>
              <a:t>Tielking</a:t>
            </a:r>
            <a:endParaRPr lang="de-DE" sz="1800" b="1" i="1" dirty="0">
              <a:solidFill>
                <a:prstClr val="black"/>
              </a:solidFill>
            </a:endParaRPr>
          </a:p>
          <a:p>
            <a:pPr marL="0" indent="0" eaLnBrk="1" hangingPunct="1">
              <a:buFont typeface="Arial" panose="020B0604020202020204" pitchFamily="34" charset="0"/>
              <a:buNone/>
              <a:defRPr/>
            </a:pPr>
            <a:endParaRPr lang="de-DE" sz="2000" b="1" i="1" dirty="0">
              <a:solidFill>
                <a:prstClr val="black"/>
              </a:solidFill>
            </a:endParaRPr>
          </a:p>
          <a:p>
            <a:pPr marL="800100" lvl="2" indent="0" eaLnBrk="1" hangingPunct="1">
              <a:buFont typeface="Arial" panose="020B0604020202020204" pitchFamily="34" charset="0"/>
              <a:buNone/>
              <a:defRPr/>
            </a:pPr>
            <a:r>
              <a:rPr lang="de-DE" sz="2000" i="1" dirty="0">
                <a:solidFill>
                  <a:prstClr val="black"/>
                </a:solidFill>
              </a:rPr>
              <a:t>Arbeits- und Forschungsgebiete</a:t>
            </a:r>
          </a:p>
          <a:p>
            <a:pPr lvl="2" eaLnBrk="1" hangingPunct="1">
              <a:defRPr/>
            </a:pPr>
            <a:r>
              <a:rPr lang="de-DE" sz="2000" dirty="0">
                <a:solidFill>
                  <a:prstClr val="black"/>
                </a:solidFill>
              </a:rPr>
              <a:t>Kooperations-, Netzwerk-, Verbundarbeit </a:t>
            </a:r>
          </a:p>
          <a:p>
            <a:pPr lvl="2" eaLnBrk="1" hangingPunct="1">
              <a:defRPr/>
            </a:pPr>
            <a:r>
              <a:rPr lang="de-DE" sz="2000" dirty="0">
                <a:solidFill>
                  <a:prstClr val="black"/>
                </a:solidFill>
              </a:rPr>
              <a:t>Gesundheitsförderung, Prävention</a:t>
            </a:r>
          </a:p>
          <a:p>
            <a:pPr lvl="2" eaLnBrk="1" hangingPunct="1">
              <a:defRPr/>
            </a:pPr>
            <a:r>
              <a:rPr lang="de-DE" sz="2000" dirty="0">
                <a:solidFill>
                  <a:prstClr val="black"/>
                </a:solidFill>
              </a:rPr>
              <a:t>Sucht- und Drogenhilfe/-forschung </a:t>
            </a:r>
          </a:p>
          <a:p>
            <a:pPr lvl="2" eaLnBrk="1" hangingPunct="1">
              <a:defRPr/>
            </a:pPr>
            <a:r>
              <a:rPr lang="de-DE" sz="2000" dirty="0">
                <a:solidFill>
                  <a:prstClr val="black"/>
                </a:solidFill>
              </a:rPr>
              <a:t>Qualitätsentwicklung in der Sucht- und Sozialarbeit</a:t>
            </a:r>
          </a:p>
          <a:p>
            <a:pPr lvl="2" eaLnBrk="1" hangingPunct="1">
              <a:defRPr/>
            </a:pPr>
            <a:r>
              <a:rPr lang="de-DE" sz="2000" dirty="0">
                <a:solidFill>
                  <a:prstClr val="black"/>
                </a:solidFill>
              </a:rPr>
              <a:t>Rehabilitation</a:t>
            </a:r>
          </a:p>
          <a:p>
            <a:pPr lvl="2" eaLnBrk="1" hangingPunct="1">
              <a:defRPr/>
            </a:pPr>
            <a:r>
              <a:rPr lang="de-DE" sz="2000" dirty="0">
                <a:solidFill>
                  <a:prstClr val="black"/>
                </a:solidFill>
              </a:rPr>
              <a:t>Gesundheitsbildung</a:t>
            </a:r>
          </a:p>
          <a:p>
            <a:pPr lvl="2" eaLnBrk="1" hangingPunct="1">
              <a:defRPr/>
            </a:pPr>
            <a:r>
              <a:rPr lang="de-DE" sz="2000" dirty="0">
                <a:solidFill>
                  <a:prstClr val="black"/>
                </a:solidFill>
              </a:rPr>
              <a:t>Gesundheitsmanagement</a:t>
            </a:r>
          </a:p>
          <a:p>
            <a:pPr>
              <a:defRPr/>
            </a:pPr>
            <a:endParaRPr lang="de-DE" dirty="0"/>
          </a:p>
        </p:txBody>
      </p:sp>
      <p:pic>
        <p:nvPicPr>
          <p:cNvPr id="14340" name="Grafik 1">
            <a:extLst>
              <a:ext uri="{FF2B5EF4-FFF2-40B4-BE49-F238E27FC236}">
                <a16:creationId xmlns:a16="http://schemas.microsoft.com/office/drawing/2014/main" id="{F2F5209C-EEC4-4EA8-9FC4-A12ED6C2B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412875"/>
            <a:ext cx="22129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ielking Folie 11">
            <a:hlinkClick r:id="" action="ppaction://media"/>
            <a:extLst>
              <a:ext uri="{FF2B5EF4-FFF2-40B4-BE49-F238E27FC236}">
                <a16:creationId xmlns:a16="http://schemas.microsoft.com/office/drawing/2014/main" id="{15112412-8869-4F15-9483-7C91EEE5B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9695" y="50387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3163EA2B-A922-42C7-A663-CC0197149DE6}"/>
              </a:ext>
            </a:extLst>
          </p:cNvPr>
          <p:cNvSpPr>
            <a:spLocks noGrp="1" noChangeArrowheads="1"/>
          </p:cNvSpPr>
          <p:nvPr>
            <p:ph type="title"/>
          </p:nvPr>
        </p:nvSpPr>
        <p:spPr>
          <a:xfrm>
            <a:off x="374650" y="160338"/>
            <a:ext cx="8915400" cy="1143000"/>
          </a:xfrm>
        </p:spPr>
        <p:txBody>
          <a:bodyPr/>
          <a:lstStyle/>
          <a:p>
            <a:r>
              <a:rPr lang="de-DE" altLang="de-DE"/>
              <a:t>Soziale Kohäsion </a:t>
            </a:r>
            <a:br>
              <a:rPr lang="de-DE" altLang="de-DE"/>
            </a:br>
            <a:r>
              <a:rPr lang="de-DE" altLang="de-DE"/>
              <a:t>als Teil der Definition Sozialer Arbeit</a:t>
            </a:r>
          </a:p>
        </p:txBody>
      </p:sp>
      <p:sp>
        <p:nvSpPr>
          <p:cNvPr id="3" name="Inhaltsplatzhalter 2">
            <a:extLst>
              <a:ext uri="{FF2B5EF4-FFF2-40B4-BE49-F238E27FC236}">
                <a16:creationId xmlns:a16="http://schemas.microsoft.com/office/drawing/2014/main" id="{2BD74C20-A93A-4E74-BCA8-62255F6356BA}"/>
              </a:ext>
            </a:extLst>
          </p:cNvPr>
          <p:cNvSpPr>
            <a:spLocks noGrp="1"/>
          </p:cNvSpPr>
          <p:nvPr>
            <p:ph idx="1"/>
          </p:nvPr>
        </p:nvSpPr>
        <p:spPr/>
        <p:txBody>
          <a:bodyPr/>
          <a:lstStyle/>
          <a:p>
            <a:pPr marL="0" indent="0">
              <a:buFont typeface="Arial" panose="020B0604020202020204" pitchFamily="34" charset="0"/>
              <a:buNone/>
              <a:defRPr/>
            </a:pPr>
            <a:r>
              <a:rPr lang="de-DE" sz="2200" dirty="0"/>
              <a:t>„Soziale Arbeit fördert als praxisorientierte Profession und wissenschaftliche Disziplin gesellschaftliche Veränderungen, soziale Entwicklungen und den </a:t>
            </a:r>
            <a:r>
              <a:rPr lang="de-DE" sz="2200" b="1" dirty="0"/>
              <a:t>sozialen Zusammenhalt </a:t>
            </a:r>
            <a:r>
              <a:rPr lang="de-DE" sz="2200" dirty="0"/>
              <a:t>sowie die Stärkung der Autonomie und Selbstbestimmung von Menschen. Die Prinzipien sozialer Gerechtigkeit, die Menschenrechte, die gemeinsame Verantwortung und die Achtung der Vielfalt bilden die Grundlage der Sozialen Arbeit. Dabei stützt sie sich auf Theorien der Sozialen Arbeit, der Human- und Sozialwissenschaften und auf indigenes Wissen. Soziale Arbeit befähigt und ermutigt Menschen so, dass sie die Herausforderungen des Lebens bewältigen und das Wohlergehen verbessern, dabei bindet sie Strukturen ein.</a:t>
            </a:r>
          </a:p>
          <a:p>
            <a:pPr marL="0" indent="0">
              <a:buFont typeface="Arial" panose="020B0604020202020204" pitchFamily="34" charset="0"/>
              <a:buNone/>
              <a:defRPr/>
            </a:pPr>
            <a:r>
              <a:rPr lang="de-DE" sz="2200" dirty="0"/>
              <a:t>Diese Definition kann auf nationaler und/oder regionaler Ebene weiter ausgeführt werden.“ (DBSH 2016, </a:t>
            </a:r>
            <a:r>
              <a:rPr lang="de-DE" sz="2200" dirty="0" err="1"/>
              <a:t>o.S</a:t>
            </a:r>
            <a:r>
              <a:rPr lang="de-DE" sz="2200" dirty="0"/>
              <a:t>.)</a:t>
            </a:r>
          </a:p>
          <a:p>
            <a:pPr>
              <a:defRPr/>
            </a:pPr>
            <a:endParaRPr lang="de-DE" dirty="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57392ADB-805D-493C-8CDF-706DF4E094FD}"/>
              </a:ext>
            </a:extLst>
          </p:cNvPr>
          <p:cNvSpPr>
            <a:spLocks noGrp="1" noChangeArrowheads="1"/>
          </p:cNvSpPr>
          <p:nvPr>
            <p:ph type="title"/>
          </p:nvPr>
        </p:nvSpPr>
        <p:spPr/>
        <p:txBody>
          <a:bodyPr/>
          <a:lstStyle/>
          <a:p>
            <a:r>
              <a:rPr lang="de-DE" altLang="de-DE"/>
              <a:t>Soziale Kohäsion – was ist das? </a:t>
            </a:r>
          </a:p>
        </p:txBody>
      </p:sp>
      <p:pic>
        <p:nvPicPr>
          <p:cNvPr id="16387" name="Picture 10" descr="C:\Users\Carolin\Desktop\Bild3.png">
            <a:extLst>
              <a:ext uri="{FF2B5EF4-FFF2-40B4-BE49-F238E27FC236}">
                <a16:creationId xmlns:a16="http://schemas.microsoft.com/office/drawing/2014/main" id="{EE9ADC28-4C91-4FE1-9195-9C7DDD5A90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4375" y="1600200"/>
            <a:ext cx="7550150" cy="4525963"/>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5CAD560B-D5F9-447E-8452-CB276C27EC16}"/>
              </a:ext>
            </a:extLst>
          </p:cNvPr>
          <p:cNvSpPr>
            <a:spLocks noGrp="1" noChangeArrowheads="1"/>
          </p:cNvSpPr>
          <p:nvPr>
            <p:ph type="title"/>
          </p:nvPr>
        </p:nvSpPr>
        <p:spPr/>
        <p:txBody>
          <a:bodyPr/>
          <a:lstStyle/>
          <a:p>
            <a:r>
              <a:rPr lang="de-DE" altLang="de-DE"/>
              <a:t>Soziale Kohäsion – eine Definition</a:t>
            </a:r>
          </a:p>
        </p:txBody>
      </p:sp>
      <p:sp>
        <p:nvSpPr>
          <p:cNvPr id="17411" name="Inhaltsplatzhalter 2">
            <a:extLst>
              <a:ext uri="{FF2B5EF4-FFF2-40B4-BE49-F238E27FC236}">
                <a16:creationId xmlns:a16="http://schemas.microsoft.com/office/drawing/2014/main" id="{1B422890-4B35-4692-A561-44432142285E}"/>
              </a:ext>
            </a:extLst>
          </p:cNvPr>
          <p:cNvSpPr>
            <a:spLocks noGrp="1"/>
          </p:cNvSpPr>
          <p:nvPr>
            <p:ph idx="1"/>
          </p:nvPr>
        </p:nvSpPr>
        <p:spPr/>
        <p:txBody>
          <a:bodyPr/>
          <a:lstStyle/>
          <a:p>
            <a:pPr marL="0" indent="0">
              <a:buFont typeface="Arial" panose="020B0604020202020204" pitchFamily="34" charset="0"/>
              <a:buNone/>
            </a:pPr>
            <a:endParaRPr lang="de-DE" altLang="de-DE" sz="2000"/>
          </a:p>
          <a:p>
            <a:pPr marL="0" indent="0">
              <a:buFont typeface="Arial" panose="020B0604020202020204" pitchFamily="34" charset="0"/>
              <a:buNone/>
            </a:pPr>
            <a:r>
              <a:rPr lang="de-DE" altLang="de-DE" sz="2000"/>
              <a:t>„Der Europarat definiert soziale Kohäsion als die Fähigkeit einer Gesellschaft, das Wohlergehen all ihrer Mitglieder durch Minimierung von Ungleichheiten und Vermeidung von Marginalisierung sicher zu stellen, Unterschiede und Spaltung zu bewältigen und die Mittel zur Erreichung des Wohlergehens aller zu gewährleisten.</a:t>
            </a:r>
            <a:br>
              <a:rPr lang="de-DE" altLang="de-DE" sz="2000"/>
            </a:br>
            <a:br>
              <a:rPr lang="de-DE" altLang="de-DE" sz="2000"/>
            </a:br>
            <a:r>
              <a:rPr lang="de-DE" altLang="de-DE" sz="2000"/>
              <a:t>Soziale Kohäsion ist ein dynamischer Prozess und sie ist unverzichtbar für das Erreichen von sozialer Gerechtigkeit, demokratischer Sicherheit und nachhaltiger Entwicklung. Gespaltene und ungleiche Gesellschaften sind nicht nur ungerecht, sondern können auch auf lange Sicht keine Stabilität garantieren</a:t>
            </a:r>
            <a:r>
              <a:rPr lang="de-DE" altLang="de-DE" sz="1600"/>
              <a:t>.“ </a:t>
            </a:r>
            <a:r>
              <a:rPr lang="de-DE" altLang="de-DE" sz="2000"/>
              <a:t>(Ministerkomitee des Europarates, 2007: 8)</a:t>
            </a:r>
            <a:endParaRPr lang="de-DE" altLang="de-DE"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DA427A55-8B03-4F26-BB19-474284D46994}"/>
              </a:ext>
            </a:extLst>
          </p:cNvPr>
          <p:cNvSpPr>
            <a:spLocks noGrp="1" noChangeArrowheads="1"/>
          </p:cNvSpPr>
          <p:nvPr>
            <p:ph type="title"/>
          </p:nvPr>
        </p:nvSpPr>
        <p:spPr/>
        <p:txBody>
          <a:bodyPr/>
          <a:lstStyle/>
          <a:p>
            <a:r>
              <a:rPr lang="de-DE" altLang="de-DE"/>
              <a:t>Soziale Kohäsion - Mindmap</a:t>
            </a:r>
          </a:p>
        </p:txBody>
      </p:sp>
      <p:pic>
        <p:nvPicPr>
          <p:cNvPr id="18435" name="Picture 2" descr="C:\Users\Carolin\Documents\Documents\1. Studium\Wissenschaftliche Hilfskraft\MindMapSk.jpg">
            <a:extLst>
              <a:ext uri="{FF2B5EF4-FFF2-40B4-BE49-F238E27FC236}">
                <a16:creationId xmlns:a16="http://schemas.microsoft.com/office/drawing/2014/main" id="{20950B08-37B7-4D48-B943-544165FDE1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412875"/>
            <a:ext cx="8628062" cy="4221163"/>
          </a:xfrm>
          <a:noFill/>
        </p:spPr>
      </p:pic>
      <p:sp>
        <p:nvSpPr>
          <p:cNvPr id="18436" name="Textfeld 4">
            <a:extLst>
              <a:ext uri="{FF2B5EF4-FFF2-40B4-BE49-F238E27FC236}">
                <a16:creationId xmlns:a16="http://schemas.microsoft.com/office/drawing/2014/main" id="{5656A103-249A-47AF-945E-12201FCCA0F9}"/>
              </a:ext>
            </a:extLst>
          </p:cNvPr>
          <p:cNvSpPr txBox="1">
            <a:spLocks noChangeArrowheads="1"/>
          </p:cNvSpPr>
          <p:nvPr/>
        </p:nvSpPr>
        <p:spPr bwMode="auto">
          <a:xfrm>
            <a:off x="468313" y="5634038"/>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de-DE" altLang="de-DE" sz="1400">
                <a:latin typeface="Quadrat" pitchFamily="2" charset="0"/>
              </a:rPr>
              <a:t>Quelle: Studierende des ersten Semesters (WiSe 2009/2010) im Masterstudiengang Soziale Kohäsion, erweiterte Version 2014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B6F44B19-CE63-48C0-BA28-3130F09ACA80}"/>
              </a:ext>
            </a:extLst>
          </p:cNvPr>
          <p:cNvSpPr>
            <a:spLocks noGrp="1" noChangeArrowheads="1"/>
          </p:cNvSpPr>
          <p:nvPr>
            <p:ph type="ctrTitle"/>
          </p:nvPr>
        </p:nvSpPr>
        <p:spPr>
          <a:xfrm>
            <a:off x="611188" y="1501775"/>
            <a:ext cx="7772400" cy="1470025"/>
          </a:xfrm>
        </p:spPr>
        <p:txBody>
          <a:bodyPr/>
          <a:lstStyle/>
          <a:p>
            <a:pPr marL="0" indent="0" algn="ctr"/>
            <a:r>
              <a:rPr lang="de-DE" altLang="de-DE" sz="2800"/>
              <a:t>Formalien und Module des Masters</a:t>
            </a:r>
            <a:br>
              <a:rPr lang="de-DE" altLang="de-DE"/>
            </a:br>
            <a:r>
              <a:rPr lang="de-DE" altLang="de-DE" sz="3600"/>
              <a:t>„</a:t>
            </a:r>
            <a:r>
              <a:rPr lang="de-DE" altLang="de-DE" sz="4000"/>
              <a:t>Soziale Kohäsion im Kontext Sozialer Arbeit und Gesundheit“</a:t>
            </a:r>
            <a:br>
              <a:rPr lang="de-DE" altLang="de-DE" sz="2800"/>
            </a:br>
            <a:r>
              <a:rPr lang="de-DE" altLang="de-DE" sz="2800"/>
              <a:t>an der Hochschule Emden/Leer</a:t>
            </a:r>
            <a:endParaRPr lang="de-DE" altLang="de-DE"/>
          </a:p>
        </p:txBody>
      </p:sp>
      <p:sp>
        <p:nvSpPr>
          <p:cNvPr id="5" name="Untertitel 4">
            <a:extLst>
              <a:ext uri="{FF2B5EF4-FFF2-40B4-BE49-F238E27FC236}">
                <a16:creationId xmlns:a16="http://schemas.microsoft.com/office/drawing/2014/main" id="{3574F52D-7498-43AD-AF58-52245297ABC5}"/>
              </a:ext>
            </a:extLst>
          </p:cNvPr>
          <p:cNvSpPr>
            <a:spLocks noGrp="1"/>
          </p:cNvSpPr>
          <p:nvPr>
            <p:ph type="subTitle" idx="1"/>
          </p:nvPr>
        </p:nvSpPr>
        <p:spPr/>
        <p:txBody>
          <a:bodyPr/>
          <a:lstStyle/>
          <a:p>
            <a:pPr>
              <a:defRPr/>
            </a:pPr>
            <a:endParaRPr lang="de-DE" dirty="0"/>
          </a:p>
        </p:txBody>
      </p:sp>
      <p:pic>
        <p:nvPicPr>
          <p:cNvPr id="19460" name="Picture 9">
            <a:extLst>
              <a:ext uri="{FF2B5EF4-FFF2-40B4-BE49-F238E27FC236}">
                <a16:creationId xmlns:a16="http://schemas.microsoft.com/office/drawing/2014/main" id="{BE60815E-B4CE-4D4F-B732-686354408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914775"/>
            <a:ext cx="553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3CFE1EC2-F2E0-4E1F-A34C-A3A174954909}"/>
              </a:ext>
            </a:extLst>
          </p:cNvPr>
          <p:cNvSpPr>
            <a:spLocks noGrp="1" noChangeArrowheads="1"/>
          </p:cNvSpPr>
          <p:nvPr>
            <p:ph type="title"/>
          </p:nvPr>
        </p:nvSpPr>
        <p:spPr/>
        <p:txBody>
          <a:bodyPr/>
          <a:lstStyle/>
          <a:p>
            <a:r>
              <a:rPr lang="de-DE" altLang="de-DE"/>
              <a:t>Formalien</a:t>
            </a:r>
          </a:p>
        </p:txBody>
      </p:sp>
      <p:graphicFrame>
        <p:nvGraphicFramePr>
          <p:cNvPr id="4" name="Inhaltsplatzhalter 3">
            <a:extLst>
              <a:ext uri="{FF2B5EF4-FFF2-40B4-BE49-F238E27FC236}">
                <a16:creationId xmlns:a16="http://schemas.microsoft.com/office/drawing/2014/main" id="{3C5001D1-7B62-486F-9963-7614C8C9824E}"/>
              </a:ext>
            </a:extLst>
          </p:cNvPr>
          <p:cNvGraphicFramePr>
            <a:graphicFrameLocks noGrp="1"/>
          </p:cNvGraphicFramePr>
          <p:nvPr>
            <p:ph idx="1"/>
          </p:nvPr>
        </p:nvGraphicFramePr>
        <p:xfrm>
          <a:off x="374650" y="1412776"/>
          <a:ext cx="8229600" cy="471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0B310025-BA56-4C40-92DC-FDD23927EF64}"/>
              </a:ext>
            </a:extLst>
          </p:cNvPr>
          <p:cNvSpPr>
            <a:spLocks noGrp="1" noChangeArrowheads="1"/>
          </p:cNvSpPr>
          <p:nvPr>
            <p:ph type="title"/>
          </p:nvPr>
        </p:nvSpPr>
        <p:spPr/>
        <p:txBody>
          <a:bodyPr/>
          <a:lstStyle/>
          <a:p>
            <a:r>
              <a:rPr lang="de-DE" altLang="de-DE"/>
              <a:t>Formalien</a:t>
            </a:r>
          </a:p>
        </p:txBody>
      </p:sp>
      <p:pic>
        <p:nvPicPr>
          <p:cNvPr id="21507" name="Picture 5" descr="C:\Users\Carolin\Desktop\Bild9.png">
            <a:extLst>
              <a:ext uri="{FF2B5EF4-FFF2-40B4-BE49-F238E27FC236}">
                <a16:creationId xmlns:a16="http://schemas.microsoft.com/office/drawing/2014/main" id="{C9D90BD5-FFE5-43A5-8E0A-E736F1996E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4650" y="1608138"/>
            <a:ext cx="8229600" cy="4510087"/>
          </a:xfrm>
          <a:noFill/>
        </p:spPr>
      </p:pic>
      <p:sp>
        <p:nvSpPr>
          <p:cNvPr id="2" name="Rechteck: abgerundete Ecken 1">
            <a:extLst>
              <a:ext uri="{FF2B5EF4-FFF2-40B4-BE49-F238E27FC236}">
                <a16:creationId xmlns:a16="http://schemas.microsoft.com/office/drawing/2014/main" id="{ECDE2059-6F91-4C65-A258-FBB4DC4E2FE3}"/>
              </a:ext>
            </a:extLst>
          </p:cNvPr>
          <p:cNvSpPr/>
          <p:nvPr/>
        </p:nvSpPr>
        <p:spPr>
          <a:xfrm>
            <a:off x="504825" y="4005263"/>
            <a:ext cx="8064500" cy="1584325"/>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400" dirty="0"/>
              <a:t>Abschluss: </a:t>
            </a:r>
          </a:p>
          <a:p>
            <a:pPr>
              <a:defRPr/>
            </a:pPr>
            <a:r>
              <a:rPr lang="de-DE" sz="2400" dirty="0"/>
              <a:t>Master </a:t>
            </a:r>
            <a:r>
              <a:rPr lang="de-DE" sz="2400" dirty="0" err="1"/>
              <a:t>of</a:t>
            </a:r>
            <a:r>
              <a:rPr lang="de-DE" sz="2400" dirty="0"/>
              <a:t> Arts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529B5F7D-1D96-48FC-9032-E499A908905E}"/>
              </a:ext>
            </a:extLst>
          </p:cNvPr>
          <p:cNvSpPr>
            <a:spLocks noGrp="1" noChangeArrowheads="1"/>
          </p:cNvSpPr>
          <p:nvPr>
            <p:ph type="title"/>
          </p:nvPr>
        </p:nvSpPr>
        <p:spPr/>
        <p:txBody>
          <a:bodyPr/>
          <a:lstStyle/>
          <a:p>
            <a:r>
              <a:rPr lang="de-DE" altLang="de-DE"/>
              <a:t>Formalien</a:t>
            </a:r>
          </a:p>
        </p:txBody>
      </p:sp>
      <p:graphicFrame>
        <p:nvGraphicFramePr>
          <p:cNvPr id="4" name="Inhaltsplatzhalter 3">
            <a:extLst>
              <a:ext uri="{FF2B5EF4-FFF2-40B4-BE49-F238E27FC236}">
                <a16:creationId xmlns:a16="http://schemas.microsoft.com/office/drawing/2014/main" id="{10CFB194-3716-4213-A55D-960112399321}"/>
              </a:ext>
            </a:extLst>
          </p:cNvPr>
          <p:cNvGraphicFramePr>
            <a:graphicFrameLocks noGrp="1"/>
          </p:cNvGraphicFramePr>
          <p:nvPr>
            <p:ph idx="1"/>
          </p:nvPr>
        </p:nvGraphicFramePr>
        <p:xfrm>
          <a:off x="37465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39D2C17-00E7-4C94-913E-1C512FCBD7FE}"/>
              </a:ext>
            </a:extLst>
          </p:cNvPr>
          <p:cNvSpPr>
            <a:spLocks noGrp="1" noChangeArrowheads="1"/>
          </p:cNvSpPr>
          <p:nvPr>
            <p:ph type="title"/>
          </p:nvPr>
        </p:nvSpPr>
        <p:spPr/>
        <p:txBody>
          <a:bodyPr/>
          <a:lstStyle/>
          <a:p>
            <a:r>
              <a:rPr lang="de-DE" altLang="de-DE">
                <a:latin typeface="Arial" panose="020B0604020202020204" pitchFamily="34" charset="0"/>
              </a:rPr>
              <a:t>Übersicht</a:t>
            </a:r>
          </a:p>
        </p:txBody>
      </p:sp>
      <p:sp>
        <p:nvSpPr>
          <p:cNvPr id="5123" name="Rectangle 3">
            <a:extLst>
              <a:ext uri="{FF2B5EF4-FFF2-40B4-BE49-F238E27FC236}">
                <a16:creationId xmlns:a16="http://schemas.microsoft.com/office/drawing/2014/main" id="{D0FB056A-DE0E-4658-B2CF-57ECDA4202C3}"/>
              </a:ext>
            </a:extLst>
          </p:cNvPr>
          <p:cNvSpPr>
            <a:spLocks noGrp="1"/>
          </p:cNvSpPr>
          <p:nvPr>
            <p:ph type="body" idx="1"/>
          </p:nvPr>
        </p:nvSpPr>
        <p:spPr/>
        <p:txBody>
          <a:bodyPr/>
          <a:lstStyle/>
          <a:p>
            <a:pPr marL="0" indent="0">
              <a:buFont typeface="Arial" panose="020B0604020202020204" pitchFamily="34" charset="0"/>
              <a:buNone/>
            </a:pPr>
            <a:endParaRPr lang="de-DE" altLang="de-DE">
              <a:latin typeface="Arial" panose="020B0604020202020204" pitchFamily="34" charset="0"/>
            </a:endParaRPr>
          </a:p>
        </p:txBody>
      </p:sp>
      <p:graphicFrame>
        <p:nvGraphicFramePr>
          <p:cNvPr id="2" name="Diagramm 1">
            <a:extLst>
              <a:ext uri="{FF2B5EF4-FFF2-40B4-BE49-F238E27FC236}">
                <a16:creationId xmlns:a16="http://schemas.microsoft.com/office/drawing/2014/main" id="{2481376C-B011-4026-8907-0E179712275A}"/>
              </a:ext>
            </a:extLst>
          </p:cNvPr>
          <p:cNvGraphicFramePr/>
          <p:nvPr/>
        </p:nvGraphicFramePr>
        <p:xfrm>
          <a:off x="336550" y="1382156"/>
          <a:ext cx="8432800" cy="490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1F794581-5762-496C-9D0D-F204C4CA65A0}"/>
              </a:ext>
            </a:extLst>
          </p:cNvPr>
          <p:cNvSpPr>
            <a:spLocks noGrp="1" noChangeArrowheads="1"/>
          </p:cNvSpPr>
          <p:nvPr>
            <p:ph type="title"/>
          </p:nvPr>
        </p:nvSpPr>
        <p:spPr/>
        <p:txBody>
          <a:bodyPr/>
          <a:lstStyle/>
          <a:p>
            <a:r>
              <a:rPr lang="de-DE" altLang="de-DE"/>
              <a:t>Ziele und Aufgaben des Studiums</a:t>
            </a:r>
          </a:p>
        </p:txBody>
      </p:sp>
      <p:sp>
        <p:nvSpPr>
          <p:cNvPr id="3" name="Inhaltsplatzhalter 2">
            <a:extLst>
              <a:ext uri="{FF2B5EF4-FFF2-40B4-BE49-F238E27FC236}">
                <a16:creationId xmlns:a16="http://schemas.microsoft.com/office/drawing/2014/main" id="{A6961ED7-ECE6-47D8-8C7D-790A7DA445D9}"/>
              </a:ext>
            </a:extLst>
          </p:cNvPr>
          <p:cNvSpPr>
            <a:spLocks noGrp="1"/>
          </p:cNvSpPr>
          <p:nvPr>
            <p:ph idx="1"/>
          </p:nvPr>
        </p:nvSpPr>
        <p:spPr/>
        <p:txBody>
          <a:bodyPr/>
          <a:lstStyle/>
          <a:p>
            <a:pPr eaLnBrk="1" hangingPunct="1">
              <a:defRPr/>
            </a:pPr>
            <a:r>
              <a:rPr lang="de-DE" altLang="de-DE" sz="2800" dirty="0"/>
              <a:t>Vermittlung von Wissen, Theorien und Methoden der Sozialen Kohäsion aus der Perspektive der Sozialen Arbeit bzw. der Gesundheitswissenschaften.</a:t>
            </a:r>
          </a:p>
          <a:p>
            <a:pPr marL="0" indent="0" eaLnBrk="1" hangingPunct="1">
              <a:buFont typeface="Arial" panose="020B0604020202020204" pitchFamily="34" charset="0"/>
              <a:buNone/>
              <a:defRPr/>
            </a:pPr>
            <a:endParaRPr lang="de-DE" altLang="de-DE" sz="2800" dirty="0"/>
          </a:p>
          <a:p>
            <a:pPr eaLnBrk="1" hangingPunct="1">
              <a:defRPr/>
            </a:pPr>
            <a:r>
              <a:rPr lang="de-DE" altLang="de-DE" sz="2800" dirty="0"/>
              <a:t>Ein*e Absolvent*in des Masterstudiengangs kann in den Arbeitsfeldern der Sozialen Arbeit oder der Gesundheitswissenschaften „sozial kohäsiv“ denken und handeln, das bedeutet: den sozialen Zusammenhalt stärken und Benachteiligungen abbauen. </a:t>
            </a:r>
          </a:p>
          <a:p>
            <a:pPr>
              <a:defRPr/>
            </a:pP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1DA8D2F0-3D1E-4984-935F-C4B67D2A10F3}"/>
              </a:ext>
            </a:extLst>
          </p:cNvPr>
          <p:cNvSpPr>
            <a:spLocks noGrp="1" noChangeArrowheads="1"/>
          </p:cNvSpPr>
          <p:nvPr>
            <p:ph type="title"/>
          </p:nvPr>
        </p:nvSpPr>
        <p:spPr/>
        <p:txBody>
          <a:bodyPr/>
          <a:lstStyle/>
          <a:p>
            <a:r>
              <a:rPr lang="de-DE" altLang="de-DE"/>
              <a:t>Module</a:t>
            </a:r>
          </a:p>
        </p:txBody>
      </p:sp>
      <p:sp>
        <p:nvSpPr>
          <p:cNvPr id="24579" name="Inhaltsplatzhalter 1">
            <a:extLst>
              <a:ext uri="{FF2B5EF4-FFF2-40B4-BE49-F238E27FC236}">
                <a16:creationId xmlns:a16="http://schemas.microsoft.com/office/drawing/2014/main" id="{618808E1-E403-4AD5-A9C7-90A854B77267}"/>
              </a:ext>
            </a:extLst>
          </p:cNvPr>
          <p:cNvSpPr>
            <a:spLocks noGrp="1"/>
          </p:cNvSpPr>
          <p:nvPr>
            <p:ph idx="1"/>
          </p:nvPr>
        </p:nvSpPr>
        <p:spPr/>
        <p:txBody>
          <a:bodyPr/>
          <a:lstStyle/>
          <a:p>
            <a:endParaRPr lang="de-DE" altLang="de-DE"/>
          </a:p>
          <a:p>
            <a:endParaRPr lang="de-DE" altLang="de-DE"/>
          </a:p>
          <a:p>
            <a:endParaRPr lang="de-DE" altLang="de-DE"/>
          </a:p>
        </p:txBody>
      </p:sp>
      <p:sp>
        <p:nvSpPr>
          <p:cNvPr id="3" name="Rechteck: abgerundete Ecken 2">
            <a:extLst>
              <a:ext uri="{FF2B5EF4-FFF2-40B4-BE49-F238E27FC236}">
                <a16:creationId xmlns:a16="http://schemas.microsoft.com/office/drawing/2014/main" id="{9890F0D0-CFAC-4AB3-9813-A573E007BEA2}"/>
              </a:ext>
            </a:extLst>
          </p:cNvPr>
          <p:cNvSpPr/>
          <p:nvPr/>
        </p:nvSpPr>
        <p:spPr>
          <a:xfrm>
            <a:off x="611188" y="1700213"/>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1: 	Propädeutikum</a:t>
            </a:r>
          </a:p>
        </p:txBody>
      </p:sp>
      <p:sp>
        <p:nvSpPr>
          <p:cNvPr id="6" name="Rechteck: abgerundete Ecken 5">
            <a:extLst>
              <a:ext uri="{FF2B5EF4-FFF2-40B4-BE49-F238E27FC236}">
                <a16:creationId xmlns:a16="http://schemas.microsoft.com/office/drawing/2014/main" id="{CBA38D0B-506F-42EB-AA8B-E2467E859A81}"/>
              </a:ext>
            </a:extLst>
          </p:cNvPr>
          <p:cNvSpPr/>
          <p:nvPr/>
        </p:nvSpPr>
        <p:spPr>
          <a:xfrm>
            <a:off x="611188" y="3286125"/>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a:p>
            <a:pPr>
              <a:defRPr/>
            </a:pPr>
            <a:r>
              <a:rPr lang="de-DE" sz="2800" dirty="0"/>
              <a:t>Modul 2: 	Theoretische Grundlagen </a:t>
            </a:r>
          </a:p>
          <a:p>
            <a:pPr>
              <a:defRPr/>
            </a:pPr>
            <a:r>
              <a:rPr lang="de-DE" sz="2800" dirty="0"/>
              <a:t>		Sozialer Kohäsion I</a:t>
            </a:r>
          </a:p>
          <a:p>
            <a:pPr algn="ctr">
              <a:defRPr/>
            </a:pPr>
            <a:endParaRPr lang="de-DE" dirty="0"/>
          </a:p>
        </p:txBody>
      </p:sp>
      <p:sp>
        <p:nvSpPr>
          <p:cNvPr id="7" name="Rechteck: abgerundete Ecken 6">
            <a:extLst>
              <a:ext uri="{FF2B5EF4-FFF2-40B4-BE49-F238E27FC236}">
                <a16:creationId xmlns:a16="http://schemas.microsoft.com/office/drawing/2014/main" id="{3EDF6DC2-0A8C-411A-82AE-A6B7BA9C08DA}"/>
              </a:ext>
            </a:extLst>
          </p:cNvPr>
          <p:cNvSpPr/>
          <p:nvPr/>
        </p:nvSpPr>
        <p:spPr>
          <a:xfrm>
            <a:off x="601663" y="4870450"/>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3: 	Theoretische Grundlagen </a:t>
            </a:r>
          </a:p>
          <a:p>
            <a:pPr>
              <a:defRPr/>
            </a:pPr>
            <a:r>
              <a:rPr lang="de-DE" sz="2800" dirty="0"/>
              <a:t>		Sozialer Kohäsion II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8484989E-D505-48C1-8297-D1499177F687}"/>
              </a:ext>
            </a:extLst>
          </p:cNvPr>
          <p:cNvSpPr>
            <a:spLocks noGrp="1" noChangeArrowheads="1"/>
          </p:cNvSpPr>
          <p:nvPr>
            <p:ph type="title"/>
          </p:nvPr>
        </p:nvSpPr>
        <p:spPr/>
        <p:txBody>
          <a:bodyPr/>
          <a:lstStyle/>
          <a:p>
            <a:r>
              <a:rPr lang="de-DE" altLang="de-DE"/>
              <a:t>Module</a:t>
            </a:r>
          </a:p>
        </p:txBody>
      </p:sp>
      <p:sp>
        <p:nvSpPr>
          <p:cNvPr id="25603" name="Inhaltsplatzhalter 1">
            <a:extLst>
              <a:ext uri="{FF2B5EF4-FFF2-40B4-BE49-F238E27FC236}">
                <a16:creationId xmlns:a16="http://schemas.microsoft.com/office/drawing/2014/main" id="{6FC9F883-2FBD-4102-8881-9A16BF0DC07F}"/>
              </a:ext>
            </a:extLst>
          </p:cNvPr>
          <p:cNvSpPr>
            <a:spLocks noGrp="1"/>
          </p:cNvSpPr>
          <p:nvPr>
            <p:ph idx="1"/>
          </p:nvPr>
        </p:nvSpPr>
        <p:spPr/>
        <p:txBody>
          <a:bodyPr/>
          <a:lstStyle/>
          <a:p>
            <a:endParaRPr lang="de-DE" altLang="de-DE"/>
          </a:p>
          <a:p>
            <a:endParaRPr lang="de-DE" altLang="de-DE"/>
          </a:p>
          <a:p>
            <a:endParaRPr lang="de-DE" altLang="de-DE"/>
          </a:p>
        </p:txBody>
      </p:sp>
      <p:sp>
        <p:nvSpPr>
          <p:cNvPr id="3" name="Rechteck: abgerundete Ecken 2">
            <a:extLst>
              <a:ext uri="{FF2B5EF4-FFF2-40B4-BE49-F238E27FC236}">
                <a16:creationId xmlns:a16="http://schemas.microsoft.com/office/drawing/2014/main" id="{85ECB683-4E6C-46D0-A10E-B4D5C0AB7E91}"/>
              </a:ext>
            </a:extLst>
          </p:cNvPr>
          <p:cNvSpPr/>
          <p:nvPr/>
        </p:nvSpPr>
        <p:spPr>
          <a:xfrm>
            <a:off x="611188" y="1700213"/>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4: 	Problemlagen und Handlungsansätze </a:t>
            </a:r>
          </a:p>
          <a:p>
            <a:pPr>
              <a:defRPr/>
            </a:pPr>
            <a:r>
              <a:rPr lang="de-DE" sz="2800" dirty="0"/>
              <a:t>		zur Förderung Sozialer Kohäsion</a:t>
            </a:r>
          </a:p>
        </p:txBody>
      </p:sp>
      <p:sp>
        <p:nvSpPr>
          <p:cNvPr id="6" name="Rechteck: abgerundete Ecken 5">
            <a:extLst>
              <a:ext uri="{FF2B5EF4-FFF2-40B4-BE49-F238E27FC236}">
                <a16:creationId xmlns:a16="http://schemas.microsoft.com/office/drawing/2014/main" id="{9C8AB149-834D-4677-8B18-532C3656BA2E}"/>
              </a:ext>
            </a:extLst>
          </p:cNvPr>
          <p:cNvSpPr/>
          <p:nvPr/>
        </p:nvSpPr>
        <p:spPr>
          <a:xfrm>
            <a:off x="611188" y="3213100"/>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2800" dirty="0"/>
          </a:p>
          <a:p>
            <a:pPr>
              <a:defRPr/>
            </a:pPr>
            <a:r>
              <a:rPr lang="de-DE" sz="2800" dirty="0"/>
              <a:t>Modul 5: 	Rechtliche Ordnungsstrukturen </a:t>
            </a:r>
          </a:p>
          <a:p>
            <a:pPr>
              <a:defRPr/>
            </a:pPr>
            <a:r>
              <a:rPr lang="de-DE" sz="2800" dirty="0"/>
              <a:t>		Sozialer Kohäsion</a:t>
            </a:r>
          </a:p>
          <a:p>
            <a:pPr algn="ctr">
              <a:defRPr/>
            </a:pPr>
            <a:endParaRPr lang="de-DE" dirty="0"/>
          </a:p>
        </p:txBody>
      </p:sp>
      <p:sp>
        <p:nvSpPr>
          <p:cNvPr id="7" name="Rechteck: abgerundete Ecken 6">
            <a:extLst>
              <a:ext uri="{FF2B5EF4-FFF2-40B4-BE49-F238E27FC236}">
                <a16:creationId xmlns:a16="http://schemas.microsoft.com/office/drawing/2014/main" id="{5F2424CA-DA57-421A-B32C-0AEA451A61C5}"/>
              </a:ext>
            </a:extLst>
          </p:cNvPr>
          <p:cNvSpPr/>
          <p:nvPr/>
        </p:nvSpPr>
        <p:spPr>
          <a:xfrm>
            <a:off x="611188" y="4724400"/>
            <a:ext cx="7921625" cy="1319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6: 	Qualitätsentwicklung und Projekt-</a:t>
            </a:r>
          </a:p>
          <a:p>
            <a:pPr>
              <a:defRPr/>
            </a:pPr>
            <a:r>
              <a:rPr lang="de-DE" sz="2800" dirty="0"/>
              <a:t>		</a:t>
            </a:r>
            <a:r>
              <a:rPr lang="de-DE" sz="2800" dirty="0" err="1"/>
              <a:t>management</a:t>
            </a:r>
            <a:r>
              <a:rPr lang="de-DE" sz="2800" dirty="0"/>
              <a:t> im Sozial- und</a:t>
            </a:r>
          </a:p>
          <a:p>
            <a:pPr>
              <a:defRPr/>
            </a:pPr>
            <a:r>
              <a:rPr lang="de-DE" sz="2800" dirty="0"/>
              <a:t>		Gesundheitsbereich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45930A64-77C4-4F74-839D-CDB7B6178B71}"/>
              </a:ext>
            </a:extLst>
          </p:cNvPr>
          <p:cNvSpPr>
            <a:spLocks noGrp="1" noChangeArrowheads="1"/>
          </p:cNvSpPr>
          <p:nvPr>
            <p:ph type="title"/>
          </p:nvPr>
        </p:nvSpPr>
        <p:spPr/>
        <p:txBody>
          <a:bodyPr/>
          <a:lstStyle/>
          <a:p>
            <a:r>
              <a:rPr lang="de-DE" altLang="de-DE"/>
              <a:t>Module</a:t>
            </a:r>
          </a:p>
        </p:txBody>
      </p:sp>
      <p:sp>
        <p:nvSpPr>
          <p:cNvPr id="26627" name="Inhaltsplatzhalter 1">
            <a:extLst>
              <a:ext uri="{FF2B5EF4-FFF2-40B4-BE49-F238E27FC236}">
                <a16:creationId xmlns:a16="http://schemas.microsoft.com/office/drawing/2014/main" id="{139AA4F2-B7B9-4748-B33D-E576E790971E}"/>
              </a:ext>
            </a:extLst>
          </p:cNvPr>
          <p:cNvSpPr>
            <a:spLocks noGrp="1"/>
          </p:cNvSpPr>
          <p:nvPr>
            <p:ph idx="1"/>
          </p:nvPr>
        </p:nvSpPr>
        <p:spPr/>
        <p:txBody>
          <a:bodyPr/>
          <a:lstStyle/>
          <a:p>
            <a:endParaRPr lang="de-DE" altLang="de-DE"/>
          </a:p>
          <a:p>
            <a:endParaRPr lang="de-DE" altLang="de-DE"/>
          </a:p>
          <a:p>
            <a:endParaRPr lang="de-DE" altLang="de-DE"/>
          </a:p>
        </p:txBody>
      </p:sp>
      <p:sp>
        <p:nvSpPr>
          <p:cNvPr id="3" name="Rechteck: abgerundete Ecken 2">
            <a:extLst>
              <a:ext uri="{FF2B5EF4-FFF2-40B4-BE49-F238E27FC236}">
                <a16:creationId xmlns:a16="http://schemas.microsoft.com/office/drawing/2014/main" id="{86DA0B4C-D1B5-4E4D-88AF-24DAA1252D12}"/>
              </a:ext>
            </a:extLst>
          </p:cNvPr>
          <p:cNvSpPr/>
          <p:nvPr/>
        </p:nvSpPr>
        <p:spPr>
          <a:xfrm>
            <a:off x="611188" y="1600200"/>
            <a:ext cx="7921625" cy="132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7: 	Leitung und Verantwortung in</a:t>
            </a:r>
          </a:p>
          <a:p>
            <a:pPr>
              <a:defRPr/>
            </a:pPr>
            <a:r>
              <a:rPr lang="de-DE" sz="2800" dirty="0"/>
              <a:t>		Institutionen und Non-	</a:t>
            </a:r>
          </a:p>
          <a:p>
            <a:pPr>
              <a:defRPr/>
            </a:pPr>
            <a:r>
              <a:rPr lang="de-DE" sz="2800" dirty="0"/>
              <a:t>		Profitorganisationen </a:t>
            </a:r>
          </a:p>
        </p:txBody>
      </p:sp>
      <p:sp>
        <p:nvSpPr>
          <p:cNvPr id="6" name="Rechteck: abgerundete Ecken 5">
            <a:extLst>
              <a:ext uri="{FF2B5EF4-FFF2-40B4-BE49-F238E27FC236}">
                <a16:creationId xmlns:a16="http://schemas.microsoft.com/office/drawing/2014/main" id="{700195C6-207B-4156-B31F-3D0FF9171D41}"/>
              </a:ext>
            </a:extLst>
          </p:cNvPr>
          <p:cNvSpPr/>
          <p:nvPr/>
        </p:nvSpPr>
        <p:spPr>
          <a:xfrm>
            <a:off x="611188" y="3184525"/>
            <a:ext cx="7921625" cy="1430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a:p>
            <a:pPr>
              <a:defRPr/>
            </a:pPr>
            <a:r>
              <a:rPr lang="de-DE" sz="2800" dirty="0"/>
              <a:t>Modul 8: 	Vertiefung Sozialer Kohäsion mit dem </a:t>
            </a:r>
          </a:p>
          <a:p>
            <a:pPr>
              <a:defRPr/>
            </a:pPr>
            <a:r>
              <a:rPr lang="de-DE" sz="2800" dirty="0"/>
              <a:t>		Fokus auf Soziale Arbeit und</a:t>
            </a:r>
          </a:p>
          <a:p>
            <a:pPr>
              <a:defRPr/>
            </a:pPr>
            <a:r>
              <a:rPr lang="de-DE" sz="2800" dirty="0"/>
              <a:t>		Gesundheit I</a:t>
            </a:r>
          </a:p>
          <a:p>
            <a:pPr algn="ctr">
              <a:defRPr/>
            </a:pPr>
            <a:endParaRPr lang="de-DE" dirty="0"/>
          </a:p>
        </p:txBody>
      </p:sp>
      <p:sp>
        <p:nvSpPr>
          <p:cNvPr id="7" name="Rechteck: abgerundete Ecken 6">
            <a:extLst>
              <a:ext uri="{FF2B5EF4-FFF2-40B4-BE49-F238E27FC236}">
                <a16:creationId xmlns:a16="http://schemas.microsoft.com/office/drawing/2014/main" id="{765D1406-CE21-4879-BF1C-6AE2D2BFCB42}"/>
              </a:ext>
            </a:extLst>
          </p:cNvPr>
          <p:cNvSpPr/>
          <p:nvPr/>
        </p:nvSpPr>
        <p:spPr>
          <a:xfrm>
            <a:off x="611188" y="4870450"/>
            <a:ext cx="7921625" cy="1430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2800" dirty="0"/>
          </a:p>
          <a:p>
            <a:pPr>
              <a:defRPr/>
            </a:pPr>
            <a:r>
              <a:rPr lang="de-DE" sz="2800" dirty="0"/>
              <a:t>Modul 9: 	Vertiefung Sozialer Kohäsion mit dem </a:t>
            </a:r>
          </a:p>
          <a:p>
            <a:pPr>
              <a:defRPr/>
            </a:pPr>
            <a:r>
              <a:rPr lang="de-DE" sz="2800" dirty="0"/>
              <a:t>		Fokus auf Soziale Arbeit und</a:t>
            </a:r>
          </a:p>
          <a:p>
            <a:pPr>
              <a:defRPr/>
            </a:pPr>
            <a:r>
              <a:rPr lang="de-DE" sz="2800" dirty="0"/>
              <a:t>		Gesundheit II</a:t>
            </a:r>
          </a:p>
          <a:p>
            <a:pPr algn="ctr">
              <a:defRPr/>
            </a:pPr>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0A09CF-C09E-4F99-A8E1-5708F80E1E11}"/>
              </a:ext>
            </a:extLst>
          </p:cNvPr>
          <p:cNvSpPr>
            <a:spLocks noGrp="1" noChangeArrowheads="1"/>
          </p:cNvSpPr>
          <p:nvPr>
            <p:ph type="title"/>
          </p:nvPr>
        </p:nvSpPr>
        <p:spPr/>
        <p:txBody>
          <a:bodyPr/>
          <a:lstStyle/>
          <a:p>
            <a:r>
              <a:rPr lang="de-DE" altLang="de-DE"/>
              <a:t>Module</a:t>
            </a:r>
          </a:p>
        </p:txBody>
      </p:sp>
      <p:sp>
        <p:nvSpPr>
          <p:cNvPr id="27651" name="Inhaltsplatzhalter 1">
            <a:extLst>
              <a:ext uri="{FF2B5EF4-FFF2-40B4-BE49-F238E27FC236}">
                <a16:creationId xmlns:a16="http://schemas.microsoft.com/office/drawing/2014/main" id="{F365DCCC-74E1-43DA-98BC-D02E057F6656}"/>
              </a:ext>
            </a:extLst>
          </p:cNvPr>
          <p:cNvSpPr>
            <a:spLocks noGrp="1"/>
          </p:cNvSpPr>
          <p:nvPr>
            <p:ph idx="1"/>
          </p:nvPr>
        </p:nvSpPr>
        <p:spPr/>
        <p:txBody>
          <a:bodyPr/>
          <a:lstStyle/>
          <a:p>
            <a:endParaRPr lang="de-DE" altLang="de-DE"/>
          </a:p>
          <a:p>
            <a:endParaRPr lang="de-DE" altLang="de-DE"/>
          </a:p>
          <a:p>
            <a:endParaRPr lang="de-DE" altLang="de-DE"/>
          </a:p>
        </p:txBody>
      </p:sp>
      <p:sp>
        <p:nvSpPr>
          <p:cNvPr id="3" name="Rechteck: abgerundete Ecken 2">
            <a:extLst>
              <a:ext uri="{FF2B5EF4-FFF2-40B4-BE49-F238E27FC236}">
                <a16:creationId xmlns:a16="http://schemas.microsoft.com/office/drawing/2014/main" id="{FB9ABE52-140E-47EF-B940-7FF40D7057D9}"/>
              </a:ext>
            </a:extLst>
          </p:cNvPr>
          <p:cNvSpPr/>
          <p:nvPr/>
        </p:nvSpPr>
        <p:spPr>
          <a:xfrm>
            <a:off x="611188" y="1700213"/>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10: 	Forschungsmethoden</a:t>
            </a:r>
          </a:p>
        </p:txBody>
      </p:sp>
      <p:sp>
        <p:nvSpPr>
          <p:cNvPr id="6" name="Rechteck: abgerundete Ecken 5">
            <a:extLst>
              <a:ext uri="{FF2B5EF4-FFF2-40B4-BE49-F238E27FC236}">
                <a16:creationId xmlns:a16="http://schemas.microsoft.com/office/drawing/2014/main" id="{3F463BF4-2A82-42DB-B03D-A64B4606932A}"/>
              </a:ext>
            </a:extLst>
          </p:cNvPr>
          <p:cNvSpPr/>
          <p:nvPr/>
        </p:nvSpPr>
        <p:spPr>
          <a:xfrm>
            <a:off x="611188" y="3286125"/>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2800" dirty="0"/>
          </a:p>
          <a:p>
            <a:pPr>
              <a:defRPr/>
            </a:pPr>
            <a:r>
              <a:rPr lang="de-DE" sz="2800" dirty="0"/>
              <a:t>Modul 11: 	Forschungsprojekt</a:t>
            </a:r>
          </a:p>
          <a:p>
            <a:pPr>
              <a:defRPr/>
            </a:pPr>
            <a:endParaRPr lang="de-DE" sz="2800" dirty="0"/>
          </a:p>
        </p:txBody>
      </p:sp>
      <p:sp>
        <p:nvSpPr>
          <p:cNvPr id="7" name="Rechteck: abgerundete Ecken 6">
            <a:extLst>
              <a:ext uri="{FF2B5EF4-FFF2-40B4-BE49-F238E27FC236}">
                <a16:creationId xmlns:a16="http://schemas.microsoft.com/office/drawing/2014/main" id="{E8DA719C-58F4-4407-B8C9-9DA045BD84B0}"/>
              </a:ext>
            </a:extLst>
          </p:cNvPr>
          <p:cNvSpPr/>
          <p:nvPr/>
        </p:nvSpPr>
        <p:spPr>
          <a:xfrm>
            <a:off x="682625" y="4870450"/>
            <a:ext cx="79216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800" dirty="0"/>
              <a:t>Modul 12: 	Masterthesis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3">
            <a:extLst>
              <a:ext uri="{FF2B5EF4-FFF2-40B4-BE49-F238E27FC236}">
                <a16:creationId xmlns:a16="http://schemas.microsoft.com/office/drawing/2014/main" id="{C8375F14-C6AC-455C-AE1D-C983571246F7}"/>
              </a:ext>
            </a:extLst>
          </p:cNvPr>
          <p:cNvSpPr>
            <a:spLocks noGrp="1" noChangeArrowheads="1"/>
          </p:cNvSpPr>
          <p:nvPr>
            <p:ph type="ctrTitle"/>
          </p:nvPr>
        </p:nvSpPr>
        <p:spPr>
          <a:xfrm>
            <a:off x="790575" y="2693988"/>
            <a:ext cx="7772400" cy="1470025"/>
          </a:xfrm>
        </p:spPr>
        <p:txBody>
          <a:bodyPr/>
          <a:lstStyle/>
          <a:p>
            <a:pPr marL="0" indent="0" algn="ctr"/>
            <a:r>
              <a:rPr lang="de-DE" altLang="de-DE"/>
              <a:t>Modul 12</a:t>
            </a:r>
            <a:br>
              <a:rPr lang="de-DE" altLang="de-DE"/>
            </a:br>
            <a:r>
              <a:rPr lang="de-DE" altLang="de-DE"/>
              <a:t>Forschungsprojekt</a:t>
            </a:r>
          </a:p>
        </p:txBody>
      </p:sp>
      <p:sp>
        <p:nvSpPr>
          <p:cNvPr id="5" name="Untertitel 4">
            <a:extLst>
              <a:ext uri="{FF2B5EF4-FFF2-40B4-BE49-F238E27FC236}">
                <a16:creationId xmlns:a16="http://schemas.microsoft.com/office/drawing/2014/main" id="{88E02410-A893-48D0-9B97-859CB9A55403}"/>
              </a:ext>
            </a:extLst>
          </p:cNvPr>
          <p:cNvSpPr>
            <a:spLocks noGrp="1"/>
          </p:cNvSpPr>
          <p:nvPr>
            <p:ph type="subTitle" idx="1"/>
          </p:nvPr>
        </p:nvSpPr>
        <p:spPr>
          <a:xfrm>
            <a:off x="1476375" y="4292600"/>
            <a:ext cx="6400800" cy="1752600"/>
          </a:xfrm>
        </p:spPr>
        <p:txBody>
          <a:bodyPr/>
          <a:lstStyle/>
          <a:p>
            <a:pPr>
              <a:defRPr/>
            </a:pPr>
            <a:r>
              <a:rPr lang="de-DE" dirty="0"/>
              <a:t>Ein Einblick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258852AC-3516-4B66-BDFD-2A40069FF618}"/>
              </a:ext>
            </a:extLst>
          </p:cNvPr>
          <p:cNvSpPr>
            <a:spLocks noGrp="1" noChangeArrowheads="1"/>
          </p:cNvSpPr>
          <p:nvPr>
            <p:ph type="title"/>
          </p:nvPr>
        </p:nvSpPr>
        <p:spPr>
          <a:xfrm>
            <a:off x="407988" y="160338"/>
            <a:ext cx="8915400" cy="1143000"/>
          </a:xfrm>
        </p:spPr>
        <p:txBody>
          <a:bodyPr/>
          <a:lstStyle/>
          <a:p>
            <a:r>
              <a:rPr lang="de-DE" altLang="de-DE"/>
              <a:t>Modul 11 – Forschungsprojekt Beispiele</a:t>
            </a:r>
            <a:br>
              <a:rPr lang="de-DE" altLang="de-DE"/>
            </a:br>
            <a:r>
              <a:rPr lang="de-DE" altLang="de-DE" sz="2000"/>
              <a:t>ausgehend von den eigenen Interessen im Kontext Sozialer Kohäsion</a:t>
            </a:r>
            <a:endParaRPr lang="de-DE" altLang="de-DE"/>
          </a:p>
        </p:txBody>
      </p:sp>
      <p:pic>
        <p:nvPicPr>
          <p:cNvPr id="29699" name="Picture 5" descr="C:\Users\Carolin\Desktop\Bild7.png">
            <a:extLst>
              <a:ext uri="{FF2B5EF4-FFF2-40B4-BE49-F238E27FC236}">
                <a16:creationId xmlns:a16="http://schemas.microsoft.com/office/drawing/2014/main" id="{B03F4912-4050-4078-9E76-B1F8F9A009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7988" y="1412875"/>
            <a:ext cx="8162925" cy="4713288"/>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5">
            <a:extLst>
              <a:ext uri="{FF2B5EF4-FFF2-40B4-BE49-F238E27FC236}">
                <a16:creationId xmlns:a16="http://schemas.microsoft.com/office/drawing/2014/main" id="{28CEB312-1132-4968-B6F1-611BD6219735}"/>
              </a:ext>
            </a:extLst>
          </p:cNvPr>
          <p:cNvSpPr>
            <a:spLocks noGrp="1" noChangeArrowheads="1"/>
          </p:cNvSpPr>
          <p:nvPr>
            <p:ph type="ctrTitle"/>
          </p:nvPr>
        </p:nvSpPr>
        <p:spPr>
          <a:xfrm>
            <a:off x="685800" y="1816100"/>
            <a:ext cx="7772400" cy="1611313"/>
          </a:xfrm>
        </p:spPr>
        <p:txBody>
          <a:bodyPr/>
          <a:lstStyle/>
          <a:p>
            <a:pPr marL="0" indent="0" algn="ctr"/>
            <a:r>
              <a:rPr lang="de-DE" altLang="de-DE" sz="2800"/>
              <a:t>Möglichkeiten im Masterstudium</a:t>
            </a:r>
            <a:br>
              <a:rPr lang="de-DE" altLang="de-DE"/>
            </a:br>
            <a:r>
              <a:rPr lang="de-DE" altLang="de-DE"/>
              <a:t>„Soziale Kohäsion im Kontext Sozialer Arbeit und Gesundheit“ </a:t>
            </a:r>
            <a:br>
              <a:rPr lang="de-DE" altLang="de-DE"/>
            </a:br>
            <a:r>
              <a:rPr lang="de-DE" altLang="de-DE" sz="2800"/>
              <a:t>an der Hochschule Emden/Leer</a:t>
            </a:r>
            <a:endParaRPr lang="de-DE" altLang="de-DE"/>
          </a:p>
        </p:txBody>
      </p:sp>
      <p:sp>
        <p:nvSpPr>
          <p:cNvPr id="7" name="Untertitel 6">
            <a:extLst>
              <a:ext uri="{FF2B5EF4-FFF2-40B4-BE49-F238E27FC236}">
                <a16:creationId xmlns:a16="http://schemas.microsoft.com/office/drawing/2014/main" id="{C8FC3E15-ABDD-4542-A0AA-BE50165B7B0E}"/>
              </a:ext>
            </a:extLst>
          </p:cNvPr>
          <p:cNvSpPr>
            <a:spLocks noGrp="1"/>
          </p:cNvSpPr>
          <p:nvPr>
            <p:ph type="subTitle" idx="1"/>
          </p:nvPr>
        </p:nvSpPr>
        <p:spPr>
          <a:xfrm>
            <a:off x="1371600" y="4221163"/>
            <a:ext cx="6400800" cy="1752600"/>
          </a:xfrm>
        </p:spPr>
        <p:txBody>
          <a:bodyPr/>
          <a:lstStyle/>
          <a:p>
            <a:pPr>
              <a:defRPr/>
            </a:pPr>
            <a:endParaRPr lang="de-DE" dirty="0"/>
          </a:p>
        </p:txBody>
      </p:sp>
      <p:pic>
        <p:nvPicPr>
          <p:cNvPr id="30724" name="Picture 9">
            <a:extLst>
              <a:ext uri="{FF2B5EF4-FFF2-40B4-BE49-F238E27FC236}">
                <a16:creationId xmlns:a16="http://schemas.microsoft.com/office/drawing/2014/main" id="{C62E384A-ADE4-4EC6-AE39-A287E7867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4244975"/>
            <a:ext cx="553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A683F720-C21B-4C89-9045-1362B9581697}"/>
              </a:ext>
            </a:extLst>
          </p:cNvPr>
          <p:cNvSpPr>
            <a:spLocks noGrp="1" noChangeArrowheads="1"/>
          </p:cNvSpPr>
          <p:nvPr>
            <p:ph type="title"/>
          </p:nvPr>
        </p:nvSpPr>
        <p:spPr/>
        <p:txBody>
          <a:bodyPr/>
          <a:lstStyle/>
          <a:p>
            <a:r>
              <a:rPr lang="de-DE" altLang="de-DE"/>
              <a:t>Möglichkeiten im Master</a:t>
            </a:r>
          </a:p>
        </p:txBody>
      </p:sp>
      <p:sp>
        <p:nvSpPr>
          <p:cNvPr id="3" name="Inhaltsplatzhalter 2">
            <a:extLst>
              <a:ext uri="{FF2B5EF4-FFF2-40B4-BE49-F238E27FC236}">
                <a16:creationId xmlns:a16="http://schemas.microsoft.com/office/drawing/2014/main" id="{244D4A4D-3516-453C-AB42-408C97029D78}"/>
              </a:ext>
            </a:extLst>
          </p:cNvPr>
          <p:cNvSpPr>
            <a:spLocks noGrp="1"/>
          </p:cNvSpPr>
          <p:nvPr>
            <p:ph idx="1"/>
          </p:nvPr>
        </p:nvSpPr>
        <p:spPr/>
        <p:txBody>
          <a:bodyPr/>
          <a:lstStyle/>
          <a:p>
            <a:pPr>
              <a:defRPr/>
            </a:pPr>
            <a:r>
              <a:rPr lang="de-DE" dirty="0"/>
              <a:t>Arbeit in kleinen Seminargruppen</a:t>
            </a:r>
          </a:p>
          <a:p>
            <a:pPr marL="0" indent="0">
              <a:buFont typeface="Arial" panose="020B0604020202020204" pitchFamily="34" charset="0"/>
              <a:buNone/>
              <a:defRPr/>
            </a:pPr>
            <a:endParaRPr lang="de-DE" sz="1100" dirty="0"/>
          </a:p>
          <a:p>
            <a:pPr>
              <a:defRPr/>
            </a:pPr>
            <a:r>
              <a:rPr lang="de-DE" dirty="0"/>
              <a:t>Intensive Betreuung durch die Lehrenden </a:t>
            </a:r>
          </a:p>
          <a:p>
            <a:pPr marL="0" indent="0">
              <a:buFont typeface="Arial" panose="020B0604020202020204" pitchFamily="34" charset="0"/>
              <a:buNone/>
              <a:defRPr/>
            </a:pPr>
            <a:endParaRPr lang="de-DE" sz="1100" dirty="0"/>
          </a:p>
          <a:p>
            <a:pPr>
              <a:defRPr/>
            </a:pPr>
            <a:r>
              <a:rPr lang="de-DE" dirty="0"/>
              <a:t>Fortsetzung des projektorientierten Studiums: </a:t>
            </a:r>
            <a:r>
              <a:rPr lang="de-DE" i="1" dirty="0"/>
              <a:t>„Vom Exposé zur Masterthesis“</a:t>
            </a:r>
          </a:p>
          <a:p>
            <a:pPr marL="0" indent="0">
              <a:buFont typeface="Arial" panose="020B0604020202020204" pitchFamily="34" charset="0"/>
              <a:buNone/>
              <a:defRPr/>
            </a:pPr>
            <a:endParaRPr lang="de-DE" sz="1100" i="1" dirty="0"/>
          </a:p>
          <a:p>
            <a:pPr>
              <a:defRPr/>
            </a:pPr>
            <a:r>
              <a:rPr lang="de-DE" dirty="0"/>
              <a:t>Enge Zusammenarbeit mit Praxiseinrichtungen</a:t>
            </a:r>
          </a:p>
          <a:p>
            <a:pPr>
              <a:lnSpc>
                <a:spcPct val="150000"/>
              </a:lnSpc>
              <a:defRPr/>
            </a:pPr>
            <a:r>
              <a:rPr lang="de-DE" dirty="0"/>
              <a:t>Forschende Haltung einnehmen und erproben</a:t>
            </a:r>
          </a:p>
          <a:p>
            <a:pPr marL="0" indent="0">
              <a:buFont typeface="Arial" panose="020B0604020202020204" pitchFamily="34" charset="0"/>
              <a:buNone/>
              <a:defRPr/>
            </a:pPr>
            <a:endParaRPr lang="de-D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D7182F50-4FE2-412E-A7E8-119147453568}"/>
              </a:ext>
            </a:extLst>
          </p:cNvPr>
          <p:cNvSpPr>
            <a:spLocks noGrp="1" noChangeArrowheads="1"/>
          </p:cNvSpPr>
          <p:nvPr>
            <p:ph type="title"/>
          </p:nvPr>
        </p:nvSpPr>
        <p:spPr/>
        <p:txBody>
          <a:bodyPr/>
          <a:lstStyle/>
          <a:p>
            <a:r>
              <a:rPr lang="de-DE" altLang="de-DE"/>
              <a:t>Möglichkeiten im Master</a:t>
            </a:r>
          </a:p>
        </p:txBody>
      </p:sp>
      <p:sp>
        <p:nvSpPr>
          <p:cNvPr id="3" name="Inhaltsplatzhalter 2">
            <a:extLst>
              <a:ext uri="{FF2B5EF4-FFF2-40B4-BE49-F238E27FC236}">
                <a16:creationId xmlns:a16="http://schemas.microsoft.com/office/drawing/2014/main" id="{B2216D9B-2747-424A-B1A1-C6A57A848B85}"/>
              </a:ext>
            </a:extLst>
          </p:cNvPr>
          <p:cNvSpPr>
            <a:spLocks noGrp="1"/>
          </p:cNvSpPr>
          <p:nvPr>
            <p:ph idx="1"/>
          </p:nvPr>
        </p:nvSpPr>
        <p:spPr>
          <a:xfrm>
            <a:off x="336550" y="1341438"/>
            <a:ext cx="8229600" cy="4656137"/>
          </a:xfrm>
        </p:spPr>
        <p:txBody>
          <a:bodyPr/>
          <a:lstStyle/>
          <a:p>
            <a:pPr>
              <a:defRPr/>
            </a:pPr>
            <a:r>
              <a:rPr lang="de-DE" dirty="0"/>
              <a:t>Funktionen, Auswirkungen und Aufgaben der Europäischen Union überblicken</a:t>
            </a:r>
          </a:p>
          <a:p>
            <a:pPr>
              <a:defRPr/>
            </a:pPr>
            <a:endParaRPr lang="de-DE" sz="1100" dirty="0"/>
          </a:p>
          <a:p>
            <a:pPr>
              <a:defRPr/>
            </a:pPr>
            <a:r>
              <a:rPr lang="de-DE" dirty="0"/>
              <a:t>Aktuelle gesellschaftstheoretische und –politische Debatten verstehen und analysieren</a:t>
            </a:r>
          </a:p>
          <a:p>
            <a:pPr marL="0" indent="0">
              <a:buFont typeface="Arial" panose="020B0604020202020204" pitchFamily="34" charset="0"/>
              <a:buNone/>
              <a:defRPr/>
            </a:pPr>
            <a:endParaRPr lang="de-DE" sz="1100" dirty="0"/>
          </a:p>
          <a:p>
            <a:pPr>
              <a:defRPr/>
            </a:pPr>
            <a:r>
              <a:rPr lang="de-DE" dirty="0"/>
              <a:t>Wissenschaftlich fundierte Konzeptionen für die Praxis erstellen</a:t>
            </a:r>
          </a:p>
          <a:p>
            <a:pPr marL="0" indent="0">
              <a:buFont typeface="Arial" panose="020B0604020202020204" pitchFamily="34" charset="0"/>
              <a:buNone/>
              <a:defRPr/>
            </a:pPr>
            <a:endParaRPr lang="de-DE" sz="1100" dirty="0"/>
          </a:p>
          <a:p>
            <a:pPr>
              <a:defRPr/>
            </a:pPr>
            <a:r>
              <a:rPr lang="de-DE" dirty="0"/>
              <a:t>Angewandte Praxisforschung in Institutionen implementieren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30A2B9FD-CC8A-4863-8D63-882B7BEDF146}"/>
              </a:ext>
            </a:extLst>
          </p:cNvPr>
          <p:cNvSpPr>
            <a:spLocks noGrp="1" noChangeArrowheads="1"/>
          </p:cNvSpPr>
          <p:nvPr>
            <p:ph type="title"/>
          </p:nvPr>
        </p:nvSpPr>
        <p:spPr/>
        <p:txBody>
          <a:bodyPr/>
          <a:lstStyle/>
          <a:p>
            <a:r>
              <a:rPr lang="de-DE" altLang="de-DE"/>
              <a:t>Aufbau von Bachelor- und Masterstudiengängen</a:t>
            </a:r>
          </a:p>
        </p:txBody>
      </p:sp>
      <p:pic>
        <p:nvPicPr>
          <p:cNvPr id="6147" name="Picture 51" descr="C:\Users\Carolin\Desktop\Bild2.png">
            <a:extLst>
              <a:ext uri="{FF2B5EF4-FFF2-40B4-BE49-F238E27FC236}">
                <a16:creationId xmlns:a16="http://schemas.microsoft.com/office/drawing/2014/main" id="{F8F1255E-A7A1-4473-9687-4CC603017C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4650" y="1639888"/>
            <a:ext cx="8229600" cy="4446587"/>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E4D912B5-AD54-40A4-8303-D9B0746BA103}"/>
              </a:ext>
            </a:extLst>
          </p:cNvPr>
          <p:cNvSpPr>
            <a:spLocks noGrp="1" noChangeArrowheads="1"/>
          </p:cNvSpPr>
          <p:nvPr>
            <p:ph type="title"/>
          </p:nvPr>
        </p:nvSpPr>
        <p:spPr/>
        <p:txBody>
          <a:bodyPr/>
          <a:lstStyle/>
          <a:p>
            <a:r>
              <a:rPr lang="de-DE" altLang="de-DE"/>
              <a:t>Berufsperspektiven</a:t>
            </a:r>
          </a:p>
        </p:txBody>
      </p:sp>
      <p:sp>
        <p:nvSpPr>
          <p:cNvPr id="3" name="Inhaltsplatzhalter 2">
            <a:extLst>
              <a:ext uri="{FF2B5EF4-FFF2-40B4-BE49-F238E27FC236}">
                <a16:creationId xmlns:a16="http://schemas.microsoft.com/office/drawing/2014/main" id="{A4040366-AE88-4841-91C9-ABCA01F04BFE}"/>
              </a:ext>
            </a:extLst>
          </p:cNvPr>
          <p:cNvSpPr>
            <a:spLocks noGrp="1"/>
          </p:cNvSpPr>
          <p:nvPr>
            <p:ph idx="1"/>
          </p:nvPr>
        </p:nvSpPr>
        <p:spPr>
          <a:xfrm>
            <a:off x="374650" y="1412875"/>
            <a:ext cx="8229600" cy="4713288"/>
          </a:xfrm>
        </p:spPr>
        <p:txBody>
          <a:bodyPr/>
          <a:lstStyle/>
          <a:p>
            <a:pPr marL="0" indent="0">
              <a:buFont typeface="Arial" panose="020B0604020202020204" pitchFamily="34" charset="0"/>
              <a:buNone/>
              <a:defRPr/>
            </a:pPr>
            <a:r>
              <a:rPr lang="de-DE" sz="2800" b="1" dirty="0"/>
              <a:t>Die Absolvent*innen des Masterstudiengangs sind besonders befähigt…</a:t>
            </a:r>
          </a:p>
          <a:p>
            <a:pPr marL="0" indent="0">
              <a:buFont typeface="Arial" panose="020B0604020202020204" pitchFamily="34" charset="0"/>
              <a:buNone/>
              <a:defRPr/>
            </a:pPr>
            <a:endParaRPr lang="de-DE" sz="1000" b="1" dirty="0"/>
          </a:p>
          <a:p>
            <a:pPr>
              <a:defRPr/>
            </a:pPr>
            <a:r>
              <a:rPr lang="de-DE" sz="2400" dirty="0"/>
              <a:t>…für leitende konzeptionelle, wie organisatorische Aufgaben in den Arbeitsfeldern der Sozialen Arbeit und des Gesundheitsbereichs, in denen die Lebenslagen der Adressat*innen von sozialen wie gesundheitsbezogenen Problemlagen gekennzeichnet sind. </a:t>
            </a:r>
          </a:p>
          <a:p>
            <a:pPr marL="0" indent="0">
              <a:buFont typeface="Arial" panose="020B0604020202020204" pitchFamily="34" charset="0"/>
              <a:buNone/>
              <a:defRPr/>
            </a:pPr>
            <a:endParaRPr lang="de-DE" sz="900" dirty="0"/>
          </a:p>
          <a:p>
            <a:pPr>
              <a:defRPr/>
            </a:pPr>
            <a:r>
              <a:rPr lang="de-DE" sz="2400" dirty="0"/>
              <a:t>Die Zulassung zum höheren Dienst ist mit dem Masterabschluss gegeben. </a:t>
            </a:r>
            <a:endParaRPr lang="de-DE" sz="2800" dirty="0"/>
          </a:p>
          <a:p>
            <a:pPr>
              <a:lnSpc>
                <a:spcPct val="150000"/>
              </a:lnSpc>
              <a:defRPr/>
            </a:pPr>
            <a:r>
              <a:rPr lang="de-DE" sz="2400" dirty="0"/>
              <a:t>Die Möglichkeit zur Promotion wird eröffnet.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52DBAFE8-B7D7-4FBD-91B9-6A42170FC4C9}"/>
              </a:ext>
            </a:extLst>
          </p:cNvPr>
          <p:cNvSpPr>
            <a:spLocks noGrp="1" noChangeArrowheads="1"/>
          </p:cNvSpPr>
          <p:nvPr>
            <p:ph type="title"/>
          </p:nvPr>
        </p:nvSpPr>
        <p:spPr/>
        <p:txBody>
          <a:bodyPr/>
          <a:lstStyle/>
          <a:p>
            <a:endParaRPr lang="de-DE" altLang="de-DE"/>
          </a:p>
        </p:txBody>
      </p:sp>
      <p:sp>
        <p:nvSpPr>
          <p:cNvPr id="3" name="Inhaltsplatzhalter 2">
            <a:extLst>
              <a:ext uri="{FF2B5EF4-FFF2-40B4-BE49-F238E27FC236}">
                <a16:creationId xmlns:a16="http://schemas.microsoft.com/office/drawing/2014/main" id="{B6656A5B-FD43-4DC5-8230-1E9FC8831712}"/>
              </a:ext>
            </a:extLst>
          </p:cNvPr>
          <p:cNvSpPr>
            <a:spLocks noGrp="1"/>
          </p:cNvSpPr>
          <p:nvPr>
            <p:ph idx="1"/>
          </p:nvPr>
        </p:nvSpPr>
        <p:spPr>
          <a:xfrm>
            <a:off x="374650" y="1412875"/>
            <a:ext cx="8229600" cy="4713288"/>
          </a:xfrm>
        </p:spPr>
        <p:txBody>
          <a:bodyPr/>
          <a:lstStyle/>
          <a:p>
            <a:pPr marL="0" indent="0" eaLnBrk="1" hangingPunct="1">
              <a:spcBef>
                <a:spcPct val="50000"/>
              </a:spcBef>
              <a:buFont typeface="Arial" panose="020B0604020202020204" pitchFamily="34" charset="0"/>
              <a:buNone/>
              <a:defRPr/>
            </a:pPr>
            <a:r>
              <a:rPr lang="de-DE" sz="2600" b="1" dirty="0"/>
              <a:t>Weitere Informationen </a:t>
            </a:r>
            <a:br>
              <a:rPr lang="de-DE" sz="2600" dirty="0"/>
            </a:br>
            <a:r>
              <a:rPr lang="de-DE" sz="2600" dirty="0"/>
              <a:t>sowie den</a:t>
            </a:r>
            <a:r>
              <a:rPr lang="de-DE" sz="2600" b="1" dirty="0"/>
              <a:t> Flyer </a:t>
            </a:r>
            <a:r>
              <a:rPr lang="de-DE" sz="2600" dirty="0"/>
              <a:t>zum Studiengang finden Sie auf unserer Internetseite unter</a:t>
            </a:r>
          </a:p>
          <a:p>
            <a:pPr marL="0" indent="0" algn="ctr" eaLnBrk="1" hangingPunct="1">
              <a:spcBef>
                <a:spcPct val="50000"/>
              </a:spcBef>
              <a:buFont typeface="Arial" panose="020B0604020202020204" pitchFamily="34" charset="0"/>
              <a:buNone/>
              <a:defRPr/>
            </a:pPr>
            <a:r>
              <a:rPr lang="de-DE" altLang="de-DE" sz="2600" dirty="0">
                <a:hlinkClick r:id="rId2"/>
              </a:rPr>
              <a:t>http://www.hs-emden-leer.de/sozialekohaesion</a:t>
            </a:r>
            <a:endParaRPr lang="de-DE" altLang="de-DE" sz="2600" dirty="0"/>
          </a:p>
          <a:p>
            <a:pPr eaLnBrk="1" hangingPunct="1">
              <a:spcBef>
                <a:spcPct val="50000"/>
              </a:spcBef>
              <a:defRPr/>
            </a:pPr>
            <a:endParaRPr lang="de-DE" altLang="de-DE" sz="2600" dirty="0"/>
          </a:p>
          <a:p>
            <a:pPr marL="0" indent="0" eaLnBrk="1" hangingPunct="1">
              <a:buFont typeface="Arial" panose="020B0604020202020204" pitchFamily="34" charset="0"/>
              <a:buNone/>
              <a:defRPr/>
            </a:pPr>
            <a:r>
              <a:rPr lang="de-DE" sz="2600" dirty="0"/>
              <a:t>Ansprechpartnerin für weitere Fragen</a:t>
            </a:r>
          </a:p>
          <a:p>
            <a:pPr eaLnBrk="1" hangingPunct="1">
              <a:buFont typeface="Wingdings" panose="05000000000000000000" pitchFamily="2" charset="2"/>
              <a:buChar char="Ø"/>
              <a:defRPr/>
            </a:pPr>
            <a:r>
              <a:rPr lang="de-DE" sz="2600" b="1" dirty="0"/>
              <a:t>Dipl. Päd. Silke Jakobs</a:t>
            </a:r>
          </a:p>
          <a:p>
            <a:pPr marL="0" indent="0" eaLnBrk="1" hangingPunct="1">
              <a:buFont typeface="Arial" panose="020B0604020202020204" pitchFamily="34" charset="0"/>
              <a:buNone/>
              <a:defRPr/>
            </a:pPr>
            <a:r>
              <a:rPr lang="de-DE" sz="2600" dirty="0"/>
              <a:t>Kontakt: Tel.: 04921/807-1709</a:t>
            </a:r>
          </a:p>
          <a:p>
            <a:pPr marL="0" indent="0" eaLnBrk="1" hangingPunct="1">
              <a:buFont typeface="Arial" panose="020B0604020202020204" pitchFamily="34" charset="0"/>
              <a:buNone/>
              <a:defRPr/>
            </a:pPr>
            <a:r>
              <a:rPr lang="de-DE" sz="2600" dirty="0"/>
              <a:t>	    E-Mail: sozialekohaesion@hs-emden-leer.de</a:t>
            </a:r>
          </a:p>
          <a:p>
            <a:pPr>
              <a:defRPr/>
            </a:pPr>
            <a:endParaRPr lang="de-D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B275BC15-F70B-4585-B1DE-820E571C7EE9}"/>
              </a:ext>
            </a:extLst>
          </p:cNvPr>
          <p:cNvSpPr>
            <a:spLocks noGrp="1" noChangeArrowheads="1"/>
          </p:cNvSpPr>
          <p:nvPr>
            <p:ph type="title"/>
          </p:nvPr>
        </p:nvSpPr>
        <p:spPr/>
        <p:txBody>
          <a:bodyPr/>
          <a:lstStyle/>
          <a:p>
            <a:r>
              <a:rPr lang="de-DE" altLang="de-DE"/>
              <a:t>Literatur</a:t>
            </a:r>
          </a:p>
        </p:txBody>
      </p:sp>
      <p:sp>
        <p:nvSpPr>
          <p:cNvPr id="3" name="Inhaltsplatzhalter 2">
            <a:extLst>
              <a:ext uri="{FF2B5EF4-FFF2-40B4-BE49-F238E27FC236}">
                <a16:creationId xmlns:a16="http://schemas.microsoft.com/office/drawing/2014/main" id="{92E39CB2-035C-4079-9263-9D08687B67D7}"/>
              </a:ext>
            </a:extLst>
          </p:cNvPr>
          <p:cNvSpPr>
            <a:spLocks noGrp="1"/>
          </p:cNvSpPr>
          <p:nvPr>
            <p:ph idx="1"/>
          </p:nvPr>
        </p:nvSpPr>
        <p:spPr/>
        <p:txBody>
          <a:bodyPr/>
          <a:lstStyle/>
          <a:p>
            <a:pPr eaLnBrk="1" hangingPunct="1">
              <a:defRPr/>
            </a:pPr>
            <a:endParaRPr lang="de-DE" altLang="de-DE" sz="2000" dirty="0"/>
          </a:p>
          <a:p>
            <a:pPr marL="0" indent="0" eaLnBrk="1" hangingPunct="1">
              <a:buFont typeface="Arial" panose="020B0604020202020204" pitchFamily="34" charset="0"/>
              <a:buNone/>
              <a:defRPr/>
            </a:pPr>
            <a:endParaRPr lang="de-DE" altLang="de-DE" sz="2000" dirty="0"/>
          </a:p>
          <a:p>
            <a:pPr eaLnBrk="1" hangingPunct="1">
              <a:defRPr/>
            </a:pPr>
            <a:r>
              <a:rPr lang="de-DE" altLang="de-DE" sz="2000" dirty="0"/>
              <a:t>Ministerkomitee des Europarates (2007): Die neue Strategie und Aktionsplan des Europarates für soziale Kohäsion</a:t>
            </a:r>
            <a:r>
              <a:rPr lang="en-US" altLang="de-DE" sz="2000" dirty="0"/>
              <a:t>. Online </a:t>
            </a:r>
            <a:r>
              <a:rPr lang="en-US" altLang="de-DE" sz="2000" dirty="0" err="1"/>
              <a:t>verfügbar</a:t>
            </a:r>
            <a:r>
              <a:rPr lang="en-US" altLang="de-DE" sz="2000" dirty="0"/>
              <a:t> </a:t>
            </a:r>
            <a:r>
              <a:rPr lang="en-US" altLang="de-DE" sz="2000" dirty="0" err="1"/>
              <a:t>unter</a:t>
            </a:r>
            <a:r>
              <a:rPr lang="en-US" altLang="de-DE" sz="2000" dirty="0"/>
              <a:t>: </a:t>
            </a:r>
            <a:r>
              <a:rPr lang="en-US" altLang="de-DE" sz="2000" dirty="0">
                <a:hlinkClick r:id="rId2"/>
              </a:rPr>
              <a:t>http://www.coe.int/dg3/socialpolicies/source/NewstrategaieandCEActionPlanforsocialcohesion.pdf</a:t>
            </a:r>
            <a:r>
              <a:rPr lang="en-US" altLang="de-DE" sz="2000" dirty="0"/>
              <a:t>  [</a:t>
            </a:r>
            <a:r>
              <a:rPr lang="en-US" altLang="de-DE" sz="2000" dirty="0" err="1"/>
              <a:t>zuletzt</a:t>
            </a:r>
            <a:r>
              <a:rPr lang="en-US" altLang="de-DE" sz="2000" dirty="0"/>
              <a:t> </a:t>
            </a:r>
            <a:r>
              <a:rPr lang="en-US" altLang="de-DE" sz="2000" dirty="0" err="1"/>
              <a:t>aufgerufen</a:t>
            </a:r>
            <a:r>
              <a:rPr lang="en-US" altLang="de-DE" sz="2000" dirty="0"/>
              <a:t> am 27.04.2011]. </a:t>
            </a:r>
            <a:endParaRPr lang="de-DE" altLang="de-DE" sz="2000" dirty="0"/>
          </a:p>
          <a:p>
            <a:pPr marL="0" indent="0">
              <a:buFont typeface="Arial" panose="020B0604020202020204" pitchFamily="34" charset="0"/>
              <a:buNone/>
              <a:defRPr/>
            </a:pPr>
            <a:endParaRPr lang="de-D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6CE240F8-4FA8-4CD6-AD98-68077C1ED8B2}"/>
              </a:ext>
            </a:extLst>
          </p:cNvPr>
          <p:cNvSpPr>
            <a:spLocks noGrp="1" noChangeArrowheads="1"/>
          </p:cNvSpPr>
          <p:nvPr>
            <p:ph type="title"/>
          </p:nvPr>
        </p:nvSpPr>
        <p:spPr/>
        <p:txBody>
          <a:bodyPr/>
          <a:lstStyle/>
          <a:p>
            <a:r>
              <a:rPr lang="de-DE" altLang="de-DE"/>
              <a:t>Die Vielfalt von Masterstudiengängen</a:t>
            </a:r>
          </a:p>
        </p:txBody>
      </p:sp>
      <p:sp>
        <p:nvSpPr>
          <p:cNvPr id="3" name="Inhaltsplatzhalter 2">
            <a:extLst>
              <a:ext uri="{FF2B5EF4-FFF2-40B4-BE49-F238E27FC236}">
                <a16:creationId xmlns:a16="http://schemas.microsoft.com/office/drawing/2014/main" id="{C1ED2A59-5E2A-4CEB-8E38-DF4BD40F0815}"/>
              </a:ext>
            </a:extLst>
          </p:cNvPr>
          <p:cNvSpPr>
            <a:spLocks noGrp="1"/>
          </p:cNvSpPr>
          <p:nvPr>
            <p:ph idx="1"/>
          </p:nvPr>
        </p:nvSpPr>
        <p:spPr/>
        <p:txBody>
          <a:bodyPr/>
          <a:lstStyle/>
          <a:p>
            <a:pPr>
              <a:defRPr/>
            </a:pPr>
            <a:r>
              <a:rPr lang="de-DE" dirty="0"/>
              <a:t>Häufige Master-Typen im sozialen Bereich: </a:t>
            </a:r>
          </a:p>
          <a:p>
            <a:pPr lvl="2" indent="-342900">
              <a:buFont typeface="Courier New" panose="02070309020205020404" pitchFamily="49" charset="0"/>
              <a:buChar char="o"/>
              <a:defRPr/>
            </a:pPr>
            <a:r>
              <a:rPr lang="de-DE" dirty="0"/>
              <a:t>Konsekutive Master</a:t>
            </a:r>
          </a:p>
          <a:p>
            <a:pPr lvl="2" indent="-342900">
              <a:buFont typeface="Courier New" panose="02070309020205020404" pitchFamily="49" charset="0"/>
              <a:buChar char="o"/>
              <a:defRPr/>
            </a:pPr>
            <a:r>
              <a:rPr lang="de-DE" dirty="0"/>
              <a:t>Weiterbildungsmaster</a:t>
            </a:r>
          </a:p>
          <a:p>
            <a:pPr lvl="2" indent="-342900">
              <a:buFont typeface="Courier New" panose="02070309020205020404" pitchFamily="49" charset="0"/>
              <a:buChar char="o"/>
              <a:defRPr/>
            </a:pPr>
            <a:r>
              <a:rPr lang="de-DE" dirty="0"/>
              <a:t>Berufsbegleitende Master</a:t>
            </a:r>
          </a:p>
          <a:p>
            <a:pPr lvl="2" indent="-342900">
              <a:buFont typeface="Courier New" panose="02070309020205020404" pitchFamily="49" charset="0"/>
              <a:buChar char="o"/>
              <a:defRPr/>
            </a:pPr>
            <a:r>
              <a:rPr lang="de-DE"/>
              <a:t>Fernstudium</a:t>
            </a:r>
          </a:p>
          <a:p>
            <a:pPr marL="800100" lvl="2" indent="0">
              <a:buFont typeface="Arial" panose="020B0604020202020204" pitchFamily="34" charset="0"/>
              <a:buNone/>
              <a:defRPr/>
            </a:pPr>
            <a:endParaRPr lang="de-DE" sz="500" dirty="0"/>
          </a:p>
          <a:p>
            <a:pPr>
              <a:defRPr/>
            </a:pPr>
            <a:r>
              <a:rPr lang="de-DE" dirty="0"/>
              <a:t>Mögliche Master Abschlüsse:</a:t>
            </a:r>
          </a:p>
          <a:p>
            <a:pPr lvl="2">
              <a:buFont typeface="Courier New" panose="02070309020205020404" pitchFamily="49" charset="0"/>
              <a:buChar char="o"/>
              <a:defRPr/>
            </a:pPr>
            <a:r>
              <a:rPr lang="de-DE" dirty="0"/>
              <a:t>Master </a:t>
            </a:r>
            <a:r>
              <a:rPr lang="de-DE" dirty="0" err="1"/>
              <a:t>of</a:t>
            </a:r>
            <a:r>
              <a:rPr lang="de-DE" dirty="0"/>
              <a:t> Arts</a:t>
            </a:r>
          </a:p>
          <a:p>
            <a:pPr lvl="2">
              <a:buFont typeface="Courier New" panose="02070309020205020404" pitchFamily="49" charset="0"/>
              <a:buChar char="o"/>
              <a:defRPr/>
            </a:pPr>
            <a:r>
              <a:rPr lang="de-DE" dirty="0"/>
              <a:t>Master </a:t>
            </a:r>
            <a:r>
              <a:rPr lang="de-DE" dirty="0" err="1"/>
              <a:t>of</a:t>
            </a:r>
            <a:r>
              <a:rPr lang="de-DE" dirty="0"/>
              <a:t> Science</a:t>
            </a:r>
          </a:p>
          <a:p>
            <a:pPr lvl="2">
              <a:buFont typeface="Courier New" panose="02070309020205020404" pitchFamily="49" charset="0"/>
              <a:buChar char="o"/>
              <a:defRPr/>
            </a:pPr>
            <a:r>
              <a:rPr lang="de-DE" dirty="0"/>
              <a:t>Spezifische Abschlüsse </a:t>
            </a:r>
            <a:r>
              <a:rPr lang="de-DE" sz="2000" dirty="0"/>
              <a:t>(z.B. Master </a:t>
            </a:r>
            <a:r>
              <a:rPr lang="de-DE" sz="2000" dirty="0" err="1"/>
              <a:t>of</a:t>
            </a:r>
            <a:r>
              <a:rPr lang="de-DE" sz="2000" dirty="0"/>
              <a:t> </a:t>
            </a:r>
            <a:r>
              <a:rPr lang="de-DE" sz="2000" dirty="0" err="1"/>
              <a:t>Social</a:t>
            </a:r>
            <a:r>
              <a:rPr lang="de-DE" sz="2000" dirty="0"/>
              <a:t> Management, Master </a:t>
            </a:r>
            <a:r>
              <a:rPr lang="de-DE" sz="2000" dirty="0" err="1"/>
              <a:t>of</a:t>
            </a:r>
            <a:r>
              <a:rPr lang="de-DE" sz="2000" dirty="0"/>
              <a:t> Public Health etc.)</a:t>
            </a:r>
          </a:p>
          <a:p>
            <a:pPr lvl="2">
              <a:buFont typeface="Courier New" panose="02070309020205020404" pitchFamily="49" charset="0"/>
              <a:buChar char="o"/>
              <a:defRPr/>
            </a:pPr>
            <a:endParaRPr lang="de-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6BB8ACBC-2648-4171-83E3-4367AE5D3959}"/>
              </a:ext>
            </a:extLst>
          </p:cNvPr>
          <p:cNvSpPr>
            <a:spLocks noGrp="1" noChangeArrowheads="1"/>
          </p:cNvSpPr>
          <p:nvPr>
            <p:ph type="title"/>
          </p:nvPr>
        </p:nvSpPr>
        <p:spPr/>
        <p:txBody>
          <a:bodyPr/>
          <a:lstStyle/>
          <a:p>
            <a:r>
              <a:rPr lang="de-DE" altLang="de-DE"/>
              <a:t>Die Suche nach dem richtigen Master</a:t>
            </a:r>
          </a:p>
        </p:txBody>
      </p:sp>
      <p:sp>
        <p:nvSpPr>
          <p:cNvPr id="3" name="Inhaltsplatzhalter 2">
            <a:extLst>
              <a:ext uri="{FF2B5EF4-FFF2-40B4-BE49-F238E27FC236}">
                <a16:creationId xmlns:a16="http://schemas.microsoft.com/office/drawing/2014/main" id="{B7471806-9383-4B22-9ACF-69C9F884C4D9}"/>
              </a:ext>
            </a:extLst>
          </p:cNvPr>
          <p:cNvSpPr>
            <a:spLocks noGrp="1"/>
          </p:cNvSpPr>
          <p:nvPr>
            <p:ph idx="1"/>
          </p:nvPr>
        </p:nvSpPr>
        <p:spPr/>
        <p:txBody>
          <a:bodyPr/>
          <a:lstStyle/>
          <a:p>
            <a:pPr>
              <a:defRPr/>
            </a:pPr>
            <a:r>
              <a:rPr lang="de-DE" dirty="0">
                <a:hlinkClick r:id="rId2"/>
              </a:rPr>
              <a:t>https://studieren.de/</a:t>
            </a:r>
            <a:endParaRPr lang="de-DE" dirty="0"/>
          </a:p>
          <a:p>
            <a:pPr marL="0" indent="0">
              <a:buFont typeface="Arial" panose="020B0604020202020204" pitchFamily="34" charset="0"/>
              <a:buNone/>
              <a:defRPr/>
            </a:pPr>
            <a:endParaRPr lang="de-DE" dirty="0"/>
          </a:p>
          <a:p>
            <a:pPr>
              <a:defRPr/>
            </a:pPr>
            <a:r>
              <a:rPr lang="de-DE" dirty="0">
                <a:hlinkClick r:id="rId3"/>
              </a:rPr>
              <a:t>https://www.hochschulkompass.de/home.html</a:t>
            </a:r>
            <a:endParaRPr lang="de-DE" dirty="0"/>
          </a:p>
          <a:p>
            <a:pPr marL="0" indent="0">
              <a:buFont typeface="Arial" panose="020B0604020202020204" pitchFamily="34" charset="0"/>
              <a:buNone/>
              <a:defRPr/>
            </a:pPr>
            <a:endParaRPr lang="de-DE" dirty="0"/>
          </a:p>
          <a:p>
            <a:pPr>
              <a:defRPr/>
            </a:pPr>
            <a:r>
              <a:rPr lang="de-DE" dirty="0">
                <a:hlinkClick r:id="rId4"/>
              </a:rPr>
              <a:t>https://studiengaenge.zeit.de/</a:t>
            </a:r>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AF59BC89-935C-4320-9E28-C261313F51B5}"/>
              </a:ext>
            </a:extLst>
          </p:cNvPr>
          <p:cNvSpPr>
            <a:spLocks noGrp="1" noChangeArrowheads="1"/>
          </p:cNvSpPr>
          <p:nvPr>
            <p:ph type="title"/>
          </p:nvPr>
        </p:nvSpPr>
        <p:spPr/>
        <p:txBody>
          <a:bodyPr/>
          <a:lstStyle/>
          <a:p>
            <a:endParaRPr lang="de-DE" altLang="de-DE"/>
          </a:p>
        </p:txBody>
      </p:sp>
      <p:sp>
        <p:nvSpPr>
          <p:cNvPr id="9219" name="Inhaltsplatzhalter 2">
            <a:extLst>
              <a:ext uri="{FF2B5EF4-FFF2-40B4-BE49-F238E27FC236}">
                <a16:creationId xmlns:a16="http://schemas.microsoft.com/office/drawing/2014/main" id="{0EE015CB-E07B-477E-8997-9D708A9839B6}"/>
              </a:ext>
            </a:extLst>
          </p:cNvPr>
          <p:cNvSpPr>
            <a:spLocks noGrp="1"/>
          </p:cNvSpPr>
          <p:nvPr>
            <p:ph idx="1"/>
          </p:nvPr>
        </p:nvSpPr>
        <p:spPr/>
        <p:txBody>
          <a:bodyPr/>
          <a:lstStyle/>
          <a:p>
            <a:endParaRPr lang="de-DE" altLang="de-DE"/>
          </a:p>
        </p:txBody>
      </p:sp>
      <p:pic>
        <p:nvPicPr>
          <p:cNvPr id="9220" name="Grafik 3">
            <a:extLst>
              <a:ext uri="{FF2B5EF4-FFF2-40B4-BE49-F238E27FC236}">
                <a16:creationId xmlns:a16="http://schemas.microsoft.com/office/drawing/2014/main" id="{F8D03398-CCA7-4058-9B0F-9CABA7445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878" r="26973" b="4076"/>
          <a:stretch>
            <a:fillRect/>
          </a:stretch>
        </p:blipFill>
        <p:spPr bwMode="auto">
          <a:xfrm>
            <a:off x="415925" y="190500"/>
            <a:ext cx="835342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a:extLst>
              <a:ext uri="{FF2B5EF4-FFF2-40B4-BE49-F238E27FC236}">
                <a16:creationId xmlns:a16="http://schemas.microsoft.com/office/drawing/2014/main" id="{3BBA94B5-A659-4F30-9D92-98621F1DFDC4}"/>
              </a:ext>
            </a:extLst>
          </p:cNvPr>
          <p:cNvSpPr/>
          <p:nvPr/>
        </p:nvSpPr>
        <p:spPr>
          <a:xfrm>
            <a:off x="3276600" y="4868863"/>
            <a:ext cx="4391025"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3">
            <a:extLst>
              <a:ext uri="{FF2B5EF4-FFF2-40B4-BE49-F238E27FC236}">
                <a16:creationId xmlns:a16="http://schemas.microsoft.com/office/drawing/2014/main" id="{80B63A0C-E443-419A-9876-E4CB3996F926}"/>
              </a:ext>
            </a:extLst>
          </p:cNvPr>
          <p:cNvSpPr>
            <a:spLocks noGrp="1" noChangeArrowheads="1"/>
          </p:cNvSpPr>
          <p:nvPr>
            <p:ph type="ctrTitle"/>
          </p:nvPr>
        </p:nvSpPr>
        <p:spPr>
          <a:xfrm>
            <a:off x="685800" y="1196975"/>
            <a:ext cx="7772400" cy="1270000"/>
          </a:xfrm>
        </p:spPr>
        <p:txBody>
          <a:bodyPr/>
          <a:lstStyle/>
          <a:p>
            <a:pPr marL="0" indent="0" algn="ctr"/>
            <a:r>
              <a:rPr lang="de-DE" altLang="de-DE"/>
              <a:t>Ihre Ansprechpartner*innen und hauptverantwortliche Personen</a:t>
            </a:r>
            <a:br>
              <a:rPr lang="de-DE" altLang="de-DE"/>
            </a:br>
            <a:r>
              <a:rPr lang="de-DE" altLang="de-DE"/>
              <a:t>im Masterstudiengang </a:t>
            </a:r>
          </a:p>
        </p:txBody>
      </p:sp>
      <p:sp>
        <p:nvSpPr>
          <p:cNvPr id="5" name="Untertitel 4">
            <a:extLst>
              <a:ext uri="{FF2B5EF4-FFF2-40B4-BE49-F238E27FC236}">
                <a16:creationId xmlns:a16="http://schemas.microsoft.com/office/drawing/2014/main" id="{5BA6AFBB-1CAA-45AC-BCF4-2ECC8956D6C7}"/>
              </a:ext>
            </a:extLst>
          </p:cNvPr>
          <p:cNvSpPr>
            <a:spLocks noGrp="1"/>
          </p:cNvSpPr>
          <p:nvPr>
            <p:ph type="subTitle" idx="1"/>
          </p:nvPr>
        </p:nvSpPr>
        <p:spPr>
          <a:xfrm>
            <a:off x="1476375" y="4640263"/>
            <a:ext cx="6400800" cy="1752600"/>
          </a:xfrm>
        </p:spPr>
        <p:txBody>
          <a:bodyPr/>
          <a:lstStyle/>
          <a:p>
            <a:pPr>
              <a:defRPr/>
            </a:pPr>
            <a:r>
              <a:rPr lang="de-DE" dirty="0"/>
              <a:t>Soziale Kohäsion im Kontext Sozialer Arbeit und Gesundheit</a:t>
            </a:r>
          </a:p>
        </p:txBody>
      </p:sp>
      <p:pic>
        <p:nvPicPr>
          <p:cNvPr id="10244" name="Picture 6">
            <a:extLst>
              <a:ext uri="{FF2B5EF4-FFF2-40B4-BE49-F238E27FC236}">
                <a16:creationId xmlns:a16="http://schemas.microsoft.com/office/drawing/2014/main" id="{286A858F-7195-4AAD-A6DA-1FB9A1846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808288"/>
            <a:ext cx="51847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5">
            <a:extLst>
              <a:ext uri="{FF2B5EF4-FFF2-40B4-BE49-F238E27FC236}">
                <a16:creationId xmlns:a16="http://schemas.microsoft.com/office/drawing/2014/main" id="{34B823CB-5BBE-4444-B02D-6DFF9B42407E}"/>
              </a:ext>
            </a:extLst>
          </p:cNvPr>
          <p:cNvSpPr>
            <a:spLocks noGrp="1" noChangeArrowheads="1"/>
          </p:cNvSpPr>
          <p:nvPr>
            <p:ph type="title"/>
          </p:nvPr>
        </p:nvSpPr>
        <p:spPr>
          <a:xfrm>
            <a:off x="341313" y="160338"/>
            <a:ext cx="8915400" cy="1143000"/>
          </a:xfrm>
        </p:spPr>
        <p:txBody>
          <a:bodyPr/>
          <a:lstStyle/>
          <a:p>
            <a:r>
              <a:rPr lang="de-DE" altLang="de-DE"/>
              <a:t>Ansprechpartner*innen und </a:t>
            </a:r>
            <a:br>
              <a:rPr lang="de-DE" altLang="de-DE"/>
            </a:br>
            <a:r>
              <a:rPr lang="de-DE" altLang="de-DE"/>
              <a:t>hauptverantwortliche Personen</a:t>
            </a:r>
          </a:p>
        </p:txBody>
      </p:sp>
      <p:sp>
        <p:nvSpPr>
          <p:cNvPr id="7" name="Inhaltsplatzhalter 6">
            <a:extLst>
              <a:ext uri="{FF2B5EF4-FFF2-40B4-BE49-F238E27FC236}">
                <a16:creationId xmlns:a16="http://schemas.microsoft.com/office/drawing/2014/main" id="{E74ACB5B-42D6-4C57-95B7-1C28C19BC53A}"/>
              </a:ext>
            </a:extLst>
          </p:cNvPr>
          <p:cNvSpPr>
            <a:spLocks noGrp="1"/>
          </p:cNvSpPr>
          <p:nvPr>
            <p:ph idx="1"/>
          </p:nvPr>
        </p:nvSpPr>
        <p:spPr>
          <a:xfrm>
            <a:off x="457200" y="1412875"/>
            <a:ext cx="8229600" cy="4525963"/>
          </a:xfrm>
        </p:spPr>
        <p:txBody>
          <a:bodyPr/>
          <a:lstStyle/>
          <a:p>
            <a:pPr eaLnBrk="1" hangingPunct="1">
              <a:defRPr/>
            </a:pPr>
            <a:endParaRPr lang="de-DE" altLang="de-DE" sz="2400" dirty="0">
              <a:solidFill>
                <a:prstClr val="black"/>
              </a:solidFill>
            </a:endParaRPr>
          </a:p>
          <a:p>
            <a:pPr marL="0" indent="0" eaLnBrk="1" hangingPunct="1">
              <a:buFont typeface="Arial" panose="020B0604020202020204" pitchFamily="34" charset="0"/>
              <a:buNone/>
              <a:defRPr/>
            </a:pPr>
            <a:r>
              <a:rPr lang="de-DE" altLang="de-DE" sz="2800" b="1" dirty="0" err="1">
                <a:solidFill>
                  <a:prstClr val="black"/>
                </a:solidFill>
              </a:rPr>
              <a:t>Studiengangskoordinatorin</a:t>
            </a:r>
            <a:endParaRPr lang="de-DE" altLang="de-DE" sz="2800" b="1" dirty="0">
              <a:solidFill>
                <a:prstClr val="black"/>
              </a:solidFill>
            </a:endParaRPr>
          </a:p>
          <a:p>
            <a:pPr marL="0" indent="0" eaLnBrk="1" hangingPunct="1">
              <a:buFont typeface="Arial" panose="020B0604020202020204" pitchFamily="34" charset="0"/>
              <a:buNone/>
              <a:defRPr/>
            </a:pPr>
            <a:endParaRPr lang="de-DE" altLang="de-DE" sz="2400" dirty="0">
              <a:solidFill>
                <a:prstClr val="black"/>
              </a:solidFill>
            </a:endParaRPr>
          </a:p>
          <a:p>
            <a:pPr eaLnBrk="1" hangingPunct="1">
              <a:buFont typeface="Wingdings" panose="05000000000000000000" pitchFamily="2" charset="2"/>
              <a:buChar char="Ø"/>
              <a:defRPr/>
            </a:pPr>
            <a:r>
              <a:rPr lang="de-DE" altLang="de-DE" sz="2400" dirty="0">
                <a:solidFill>
                  <a:prstClr val="black"/>
                </a:solidFill>
              </a:rPr>
              <a:t>Dipl. Päd. Silke Jakobs</a:t>
            </a:r>
          </a:p>
          <a:p>
            <a:pPr marL="0" indent="0" eaLnBrk="1" hangingPunct="1">
              <a:buFont typeface="Arial" panose="020B0604020202020204" pitchFamily="34" charset="0"/>
              <a:buNone/>
              <a:defRPr/>
            </a:pPr>
            <a:r>
              <a:rPr lang="de-DE" altLang="de-DE" sz="1800" b="1" dirty="0">
                <a:solidFill>
                  <a:prstClr val="black"/>
                </a:solidFill>
              </a:rPr>
              <a:t>	</a:t>
            </a:r>
          </a:p>
          <a:p>
            <a:pPr marL="0" indent="0" eaLnBrk="1" hangingPunct="1">
              <a:buFont typeface="Arial" panose="020B0604020202020204" pitchFamily="34" charset="0"/>
              <a:buNone/>
              <a:defRPr/>
            </a:pPr>
            <a:r>
              <a:rPr lang="de-DE" altLang="de-DE" sz="1800" b="1" i="1" dirty="0">
                <a:solidFill>
                  <a:prstClr val="black"/>
                </a:solidFill>
              </a:rPr>
              <a:t>	</a:t>
            </a:r>
            <a:r>
              <a:rPr lang="de-DE" altLang="de-DE" sz="2000" i="1" dirty="0">
                <a:solidFill>
                  <a:prstClr val="black"/>
                </a:solidFill>
              </a:rPr>
              <a:t>Arbeits- und Forschungsgebiete</a:t>
            </a:r>
            <a:endParaRPr lang="de-DE" altLang="de-DE" sz="1800" i="1" dirty="0">
              <a:solidFill>
                <a:prstClr val="black"/>
              </a:solidFill>
            </a:endParaRPr>
          </a:p>
          <a:p>
            <a:pPr lvl="2" eaLnBrk="1" hangingPunct="1">
              <a:defRPr/>
            </a:pPr>
            <a:r>
              <a:rPr lang="de-DE" altLang="de-DE" sz="2000" dirty="0">
                <a:solidFill>
                  <a:prstClr val="black"/>
                </a:solidFill>
              </a:rPr>
              <a:t> </a:t>
            </a:r>
            <a:r>
              <a:rPr lang="de-DE" altLang="de-DE" sz="2000" dirty="0" err="1">
                <a:solidFill>
                  <a:prstClr val="black"/>
                </a:solidFill>
              </a:rPr>
              <a:t>LfbA</a:t>
            </a:r>
            <a:r>
              <a:rPr lang="de-DE" altLang="de-DE" sz="2000" dirty="0">
                <a:solidFill>
                  <a:prstClr val="black"/>
                </a:solidFill>
              </a:rPr>
              <a:t> für den Bereich Beratung, Diagnostik und Rehabilitation</a:t>
            </a:r>
          </a:p>
          <a:p>
            <a:pPr lvl="2" eaLnBrk="1" hangingPunct="1">
              <a:defRPr/>
            </a:pPr>
            <a:r>
              <a:rPr lang="de-DE" altLang="de-DE" sz="2000" dirty="0">
                <a:solidFill>
                  <a:prstClr val="black"/>
                </a:solidFill>
              </a:rPr>
              <a:t> Betriebliche Gesundheitsförderung</a:t>
            </a:r>
          </a:p>
          <a:p>
            <a:pPr lvl="2" eaLnBrk="1" hangingPunct="1">
              <a:defRPr/>
            </a:pPr>
            <a:r>
              <a:rPr lang="de-DE" altLang="de-DE" sz="2000" dirty="0">
                <a:solidFill>
                  <a:prstClr val="black"/>
                </a:solidFill>
              </a:rPr>
              <a:t> Klinische Sozialarbeit &amp; Soziale Diagnostik</a:t>
            </a:r>
          </a:p>
          <a:p>
            <a:pPr lvl="2" eaLnBrk="1" hangingPunct="1">
              <a:defRPr/>
            </a:pPr>
            <a:r>
              <a:rPr lang="de-DE" altLang="de-DE" sz="2000" dirty="0">
                <a:solidFill>
                  <a:prstClr val="black"/>
                </a:solidFill>
              </a:rPr>
              <a:t> Kinder- und Jugendhilfe</a:t>
            </a:r>
          </a:p>
          <a:p>
            <a:pPr>
              <a:defRPr/>
            </a:pPr>
            <a:endParaRPr lang="de-DE" dirty="0"/>
          </a:p>
        </p:txBody>
      </p:sp>
      <p:pic>
        <p:nvPicPr>
          <p:cNvPr id="11268" name="Grafik 2" descr="Ein Bild, das Person, lächelnd, Kleidung, Mädchen enthält.&#10;&#10;Automatisch generierte Beschreibung">
            <a:extLst>
              <a:ext uri="{FF2B5EF4-FFF2-40B4-BE49-F238E27FC236}">
                <a16:creationId xmlns:a16="http://schemas.microsoft.com/office/drawing/2014/main" id="{B467BBE5-3847-4482-A082-EF958E172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447800"/>
            <a:ext cx="302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857A2AC2-AA28-4688-B4EB-B4129777F7EE}"/>
              </a:ext>
            </a:extLst>
          </p:cNvPr>
          <p:cNvSpPr>
            <a:spLocks noGrp="1" noChangeArrowheads="1"/>
          </p:cNvSpPr>
          <p:nvPr>
            <p:ph type="title"/>
          </p:nvPr>
        </p:nvSpPr>
        <p:spPr>
          <a:xfrm>
            <a:off x="234950" y="160338"/>
            <a:ext cx="8915400" cy="1143000"/>
          </a:xfrm>
        </p:spPr>
        <p:txBody>
          <a:bodyPr/>
          <a:lstStyle/>
          <a:p>
            <a:r>
              <a:rPr lang="de-DE" altLang="de-DE"/>
              <a:t>Ansprechpartner*innen und </a:t>
            </a:r>
            <a:br>
              <a:rPr lang="de-DE" altLang="de-DE"/>
            </a:br>
            <a:r>
              <a:rPr lang="de-DE" altLang="de-DE"/>
              <a:t>hauptverantwortliche Personen</a:t>
            </a:r>
          </a:p>
        </p:txBody>
      </p:sp>
      <p:sp>
        <p:nvSpPr>
          <p:cNvPr id="3" name="Inhaltsplatzhalter 2">
            <a:extLst>
              <a:ext uri="{FF2B5EF4-FFF2-40B4-BE49-F238E27FC236}">
                <a16:creationId xmlns:a16="http://schemas.microsoft.com/office/drawing/2014/main" id="{F5604677-28AB-492F-9460-8A0B8AD0313A}"/>
              </a:ext>
            </a:extLst>
          </p:cNvPr>
          <p:cNvSpPr>
            <a:spLocks noGrp="1"/>
          </p:cNvSpPr>
          <p:nvPr>
            <p:ph idx="1"/>
          </p:nvPr>
        </p:nvSpPr>
        <p:spPr>
          <a:xfrm>
            <a:off x="457200" y="1557338"/>
            <a:ext cx="8229600" cy="4525962"/>
          </a:xfrm>
        </p:spPr>
        <p:txBody>
          <a:bodyPr/>
          <a:lstStyle/>
          <a:p>
            <a:pPr marL="0" indent="0" eaLnBrk="1" hangingPunct="1">
              <a:buFont typeface="Arial" panose="020B0604020202020204" pitchFamily="34" charset="0"/>
              <a:buNone/>
              <a:defRPr/>
            </a:pPr>
            <a:endParaRPr lang="de-DE" altLang="de-DE" sz="2800" dirty="0">
              <a:solidFill>
                <a:prstClr val="black"/>
              </a:solidFill>
            </a:endParaRPr>
          </a:p>
          <a:p>
            <a:pPr eaLnBrk="1" hangingPunct="1">
              <a:buFont typeface="Wingdings" panose="05000000000000000000" pitchFamily="2" charset="2"/>
              <a:buChar char="Ø"/>
              <a:defRPr/>
            </a:pPr>
            <a:r>
              <a:rPr lang="de-DE" altLang="de-DE" sz="2400" dirty="0">
                <a:solidFill>
                  <a:prstClr val="black"/>
                </a:solidFill>
              </a:rPr>
              <a:t>Prof. Dr. phil. Sylke Bartmann</a:t>
            </a:r>
            <a:endParaRPr lang="de-DE" altLang="de-DE" sz="2400" b="1" dirty="0">
              <a:solidFill>
                <a:prstClr val="black"/>
              </a:solidFill>
            </a:endParaRPr>
          </a:p>
          <a:p>
            <a:pPr marL="0" indent="0" eaLnBrk="1" hangingPunct="1">
              <a:buFont typeface="Arial" panose="020B0604020202020204" pitchFamily="34" charset="0"/>
              <a:buNone/>
              <a:defRPr/>
            </a:pPr>
            <a:endParaRPr lang="de-DE" altLang="de-DE" sz="2400" b="1" dirty="0">
              <a:solidFill>
                <a:prstClr val="black"/>
              </a:solidFill>
            </a:endParaRPr>
          </a:p>
          <a:p>
            <a:pPr marL="0" indent="0" eaLnBrk="1" hangingPunct="1">
              <a:buFont typeface="Arial" panose="020B0604020202020204" pitchFamily="34" charset="0"/>
              <a:buNone/>
              <a:defRPr/>
            </a:pPr>
            <a:endParaRPr lang="de-DE" altLang="de-DE" sz="2400" b="1" dirty="0">
              <a:solidFill>
                <a:prstClr val="black"/>
              </a:solidFill>
            </a:endParaRPr>
          </a:p>
          <a:p>
            <a:pPr marL="0" indent="0" eaLnBrk="1" hangingPunct="1">
              <a:buFont typeface="Arial" panose="020B0604020202020204" pitchFamily="34" charset="0"/>
              <a:buNone/>
              <a:defRPr/>
            </a:pPr>
            <a:r>
              <a:rPr lang="de-DE" altLang="de-DE" sz="2400" b="1" dirty="0">
                <a:solidFill>
                  <a:prstClr val="black"/>
                </a:solidFill>
              </a:rPr>
              <a:t>	</a:t>
            </a:r>
            <a:r>
              <a:rPr lang="de-DE" altLang="de-DE" sz="2000" i="1" dirty="0">
                <a:solidFill>
                  <a:prstClr val="black"/>
                </a:solidFill>
              </a:rPr>
              <a:t>Arbeits- und Forschungsgebiete</a:t>
            </a:r>
            <a:endParaRPr lang="de-DE" altLang="de-DE" sz="2400" i="1" dirty="0">
              <a:solidFill>
                <a:prstClr val="black"/>
              </a:solidFill>
            </a:endParaRPr>
          </a:p>
          <a:p>
            <a:pPr lvl="2" eaLnBrk="1" hangingPunct="1">
              <a:defRPr/>
            </a:pPr>
            <a:r>
              <a:rPr lang="de-DE" altLang="de-DE" sz="2000" dirty="0">
                <a:solidFill>
                  <a:prstClr val="black"/>
                </a:solidFill>
              </a:rPr>
              <a:t>Soziale Arbeit mit dem Schwerpunkt Soziologie</a:t>
            </a:r>
          </a:p>
          <a:p>
            <a:pPr lvl="2" eaLnBrk="1" hangingPunct="1">
              <a:defRPr/>
            </a:pPr>
            <a:r>
              <a:rPr lang="de-DE" altLang="de-DE" sz="2000" dirty="0">
                <a:solidFill>
                  <a:prstClr val="black"/>
                </a:solidFill>
              </a:rPr>
              <a:t>Umgang mit Differenz/Heterogenität</a:t>
            </a:r>
          </a:p>
          <a:p>
            <a:pPr lvl="2" eaLnBrk="1" hangingPunct="1">
              <a:defRPr/>
            </a:pPr>
            <a:r>
              <a:rPr lang="de-DE" altLang="de-DE" sz="2000" dirty="0">
                <a:solidFill>
                  <a:prstClr val="black"/>
                </a:solidFill>
              </a:rPr>
              <a:t>Bildungs-, Sozialisation- und Biographieforschung</a:t>
            </a:r>
          </a:p>
          <a:p>
            <a:pPr lvl="2" eaLnBrk="1" hangingPunct="1">
              <a:defRPr/>
            </a:pPr>
            <a:r>
              <a:rPr lang="de-DE" altLang="de-DE" sz="2000" dirty="0">
                <a:solidFill>
                  <a:prstClr val="black"/>
                </a:solidFill>
              </a:rPr>
              <a:t>Rekonstruktive Sozialforschung</a:t>
            </a:r>
          </a:p>
          <a:p>
            <a:pPr>
              <a:defRPr/>
            </a:pPr>
            <a:endParaRPr lang="de-DE" dirty="0"/>
          </a:p>
        </p:txBody>
      </p:sp>
      <p:pic>
        <p:nvPicPr>
          <p:cNvPr id="12292" name="Grafik 3">
            <a:extLst>
              <a:ext uri="{FF2B5EF4-FFF2-40B4-BE49-F238E27FC236}">
                <a16:creationId xmlns:a16="http://schemas.microsoft.com/office/drawing/2014/main" id="{C84521C6-E1AC-4FA0-8FB9-9BE8F5855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552575"/>
            <a:ext cx="30241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und aufgezeichnet">
            <a:hlinkClick r:id="" action="ppaction://media"/>
            <a:extLst>
              <a:ext uri="{FF2B5EF4-FFF2-40B4-BE49-F238E27FC236}">
                <a16:creationId xmlns:a16="http://schemas.microsoft.com/office/drawing/2014/main" id="{51998798-6203-4915-AE15-F485AA6787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472514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0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1176</Words>
  <Application>Microsoft Office PowerPoint</Application>
  <PresentationFormat>Bildschirmpräsentation (4:3)</PresentationFormat>
  <Paragraphs>178</Paragraphs>
  <Slides>32</Slides>
  <Notes>0</Notes>
  <HiddenSlides>1</HiddenSlides>
  <MMClips>3</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32</vt:i4>
      </vt:variant>
    </vt:vector>
  </HeadingPairs>
  <TitlesOfParts>
    <vt:vector size="40" baseType="lpstr">
      <vt:lpstr>Arial</vt:lpstr>
      <vt:lpstr>Calibri</vt:lpstr>
      <vt:lpstr>Courier New</vt:lpstr>
      <vt:lpstr>NDSFrutiger 45 Light</vt:lpstr>
      <vt:lpstr>Quadrat</vt:lpstr>
      <vt:lpstr>Wingdings</vt:lpstr>
      <vt:lpstr>Larissa-Design</vt:lpstr>
      <vt:lpstr>Master03</vt:lpstr>
      <vt:lpstr>Informationen zum Masterstudiengang an der Hochschule Emden/Leer</vt:lpstr>
      <vt:lpstr>Übersicht</vt:lpstr>
      <vt:lpstr>Aufbau von Bachelor- und Masterstudiengängen</vt:lpstr>
      <vt:lpstr>Die Vielfalt von Masterstudiengängen</vt:lpstr>
      <vt:lpstr>Die Suche nach dem richtigen Master</vt:lpstr>
      <vt:lpstr>PowerPoint-Präsentation</vt:lpstr>
      <vt:lpstr>Ihre Ansprechpartner*innen und hauptverantwortliche Personen im Masterstudiengang </vt:lpstr>
      <vt:lpstr>Ansprechpartner*innen und  hauptverantwortliche Personen</vt:lpstr>
      <vt:lpstr>Ansprechpartner*innen und  hauptverantwortliche Personen</vt:lpstr>
      <vt:lpstr>Ansprechpartner*innen und  hauptverantwortliche Personen</vt:lpstr>
      <vt:lpstr>Ansprechpartner*innen und  hauptverantwortliche Personen</vt:lpstr>
      <vt:lpstr>Soziale Kohäsion  als Teil der Definition Sozialer Arbeit</vt:lpstr>
      <vt:lpstr>Soziale Kohäsion – was ist das? </vt:lpstr>
      <vt:lpstr>Soziale Kohäsion – eine Definition</vt:lpstr>
      <vt:lpstr>Soziale Kohäsion - Mindmap</vt:lpstr>
      <vt:lpstr>Formalien und Module des Masters „Soziale Kohäsion im Kontext Sozialer Arbeit und Gesundheit“ an der Hochschule Emden/Leer</vt:lpstr>
      <vt:lpstr>Formalien</vt:lpstr>
      <vt:lpstr>Formalien</vt:lpstr>
      <vt:lpstr>Formalien</vt:lpstr>
      <vt:lpstr>Ziele und Aufgaben des Studiums</vt:lpstr>
      <vt:lpstr>Module</vt:lpstr>
      <vt:lpstr>Module</vt:lpstr>
      <vt:lpstr>Module</vt:lpstr>
      <vt:lpstr>Module</vt:lpstr>
      <vt:lpstr>Modul 12 Forschungsprojekt</vt:lpstr>
      <vt:lpstr>Modul 11 – Forschungsprojekt Beispiele ausgehend von den eigenen Interessen im Kontext Sozialer Kohäsion</vt:lpstr>
      <vt:lpstr>Möglichkeiten im Masterstudium „Soziale Kohäsion im Kontext Sozialer Arbeit und Gesundheit“  an der Hochschule Emden/Leer</vt:lpstr>
      <vt:lpstr>Möglichkeiten im Master</vt:lpstr>
      <vt:lpstr>Möglichkeiten im Master</vt:lpstr>
      <vt:lpstr>Berufsperspektiven</vt:lpstr>
      <vt:lpstr>PowerPoint-Präsentation</vt:lpstr>
      <vt:lpstr>Literatur</vt:lpstr>
    </vt:vector>
  </TitlesOfParts>
  <Company>Von der 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VDS4</dc:creator>
  <cp:lastModifiedBy>Nicole Zink</cp:lastModifiedBy>
  <cp:revision>451</cp:revision>
  <dcterms:created xsi:type="dcterms:W3CDTF">2009-09-28T10:17:38Z</dcterms:created>
  <dcterms:modified xsi:type="dcterms:W3CDTF">2020-07-13T09:08:50Z</dcterms:modified>
</cp:coreProperties>
</file>