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6858000" cy="9906000" type="A4"/>
  <p:notesSz cx="6864350" cy="9996488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AA"/>
    <a:srgbClr val="8AC6CB"/>
    <a:srgbClr val="005DA4"/>
    <a:srgbClr val="575757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770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E35B-AC79-482D-A173-A4648FC55C23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0BB9-7A25-4FAC-8FAA-4FF0523962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2518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E35B-AC79-482D-A173-A4648FC55C23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0BB9-7A25-4FAC-8FAA-4FF0523962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309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E35B-AC79-482D-A173-A4648FC55C23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0BB9-7A25-4FAC-8FAA-4FF0523962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968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E35B-AC79-482D-A173-A4648FC55C23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0BB9-7A25-4FAC-8FAA-4FF0523962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3773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E35B-AC79-482D-A173-A4648FC55C23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0BB9-7A25-4FAC-8FAA-4FF0523962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9811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E35B-AC79-482D-A173-A4648FC55C23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0BB9-7A25-4FAC-8FAA-4FF0523962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6176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E35B-AC79-482D-A173-A4648FC55C23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0BB9-7A25-4FAC-8FAA-4FF0523962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5010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E35B-AC79-482D-A173-A4648FC55C23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0BB9-7A25-4FAC-8FAA-4FF0523962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8116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E35B-AC79-482D-A173-A4648FC55C23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0BB9-7A25-4FAC-8FAA-4FF0523962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4056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E35B-AC79-482D-A173-A4648FC55C23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0BB9-7A25-4FAC-8FAA-4FF0523962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80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E35B-AC79-482D-A173-A4648FC55C23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0BB9-7A25-4FAC-8FAA-4FF0523962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50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7942932F-713A-4E61-9666-0AE00F9F91C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17725858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think-cell Folie" r:id="rId15" imgW="306" imgH="306" progId="TCLayout.ActiveDocument.1">
                  <p:embed/>
                </p:oleObj>
              </mc:Choice>
              <mc:Fallback>
                <p:oleObj name="think-cell Folie" r:id="rId15" imgW="306" imgH="30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BE35B-AC79-482D-A173-A4648FC55C23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90BB9-7A25-4FAC-8FAA-4FF0523962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486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AB314EA0-9A23-4E27-8B0F-87F15C10ABE9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5708498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think-cell Folie" r:id="rId4" imgW="306" imgH="306" progId="TCLayout.ActiveDocument.1">
                  <p:embed/>
                </p:oleObj>
              </mc:Choice>
              <mc:Fallback>
                <p:oleObj name="think-cell Folie" r:id="rId4" imgW="306" imgH="30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hteck 5">
            <a:extLst>
              <a:ext uri="{FF2B5EF4-FFF2-40B4-BE49-F238E27FC236}">
                <a16:creationId xmlns:a16="http://schemas.microsoft.com/office/drawing/2014/main" id="{68CD9514-F6FC-495D-8BBE-7B3F9C10CF0A}"/>
              </a:ext>
            </a:extLst>
          </p:cNvPr>
          <p:cNvSpPr/>
          <p:nvPr/>
        </p:nvSpPr>
        <p:spPr>
          <a:xfrm>
            <a:off x="47625" y="52388"/>
            <a:ext cx="6753225" cy="9802812"/>
          </a:xfrm>
          <a:prstGeom prst="rect">
            <a:avLst/>
          </a:prstGeom>
          <a:noFill/>
          <a:ln w="114300" cmpd="sng">
            <a:solidFill>
              <a:srgbClr val="8AC6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5292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362E96F-7190-4B87-BEC1-E215A1ACAA4D}"/>
              </a:ext>
            </a:extLst>
          </p:cNvPr>
          <p:cNvSpPr txBox="1"/>
          <p:nvPr/>
        </p:nvSpPr>
        <p:spPr>
          <a:xfrm>
            <a:off x="709460" y="994296"/>
            <a:ext cx="5455375" cy="48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588"/>
              </a:spcAft>
            </a:pPr>
            <a:r>
              <a:rPr lang="de-DE" sz="2566" b="1" dirty="0">
                <a:solidFill>
                  <a:srgbClr val="575757"/>
                </a:solidFill>
                <a:latin typeface="Montserrat SemiBold" panose="00000700000000000000" pitchFamily="2" charset="0"/>
              </a:rPr>
              <a:t>Project title</a:t>
            </a:r>
            <a:endParaRPr lang="de-DE" sz="1732" i="1" dirty="0">
              <a:solidFill>
                <a:srgbClr val="575757"/>
              </a:solidFill>
              <a:latin typeface="Montserrat SemiBold" panose="00000700000000000000" pitchFamily="2" charset="0"/>
            </a:endParaRPr>
          </a:p>
        </p:txBody>
      </p:sp>
      <p:sp>
        <p:nvSpPr>
          <p:cNvPr id="8" name="Textfeld 2">
            <a:extLst>
              <a:ext uri="{FF2B5EF4-FFF2-40B4-BE49-F238E27FC236}">
                <a16:creationId xmlns:a16="http://schemas.microsoft.com/office/drawing/2014/main" id="{F1A35134-E552-45C7-97F1-6399A4462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409" y="1468573"/>
            <a:ext cx="6307478" cy="1457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6984" tIns="48492" rIns="96984" bIns="48492" anchor="t" anchorCtr="0">
            <a:noAutofit/>
          </a:bodyPr>
          <a:lstStyle/>
          <a:p>
            <a:pPr algn="ctr">
              <a:spcAft>
                <a:spcPts val="588"/>
              </a:spcAft>
            </a:pPr>
            <a:r>
              <a:rPr lang="en-GB" sz="1411" dirty="0">
                <a:solidFill>
                  <a:srgbClr val="005DA4"/>
                </a:solidFill>
                <a:latin typeface="Montserrat Medium" panose="00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</a:p>
          <a:p>
            <a:pPr algn="ctr">
              <a:spcAft>
                <a:spcPts val="588"/>
              </a:spcAft>
            </a:pPr>
            <a:r>
              <a:rPr lang="en-GB" sz="1200" dirty="0">
                <a:latin typeface="Montserrat Medium" panose="00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(including broad knowledge, precise knowledge</a:t>
            </a:r>
            <a:r>
              <a:rPr lang="en-GB" sz="1200" dirty="0">
                <a:latin typeface="Montserrat Medium" panose="00000600000000000000" pitchFamily="2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here link to other literature</a:t>
            </a:r>
            <a:r>
              <a:rPr lang="en-GB" sz="1200" dirty="0">
                <a:latin typeface="Montserrat Medium" panose="00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research question, methods)</a:t>
            </a:r>
          </a:p>
        </p:txBody>
      </p:sp>
      <p:sp>
        <p:nvSpPr>
          <p:cNvPr id="9" name="Textfeld 2">
            <a:extLst>
              <a:ext uri="{FF2B5EF4-FFF2-40B4-BE49-F238E27FC236}">
                <a16:creationId xmlns:a16="http://schemas.microsoft.com/office/drawing/2014/main" id="{D6134125-125F-484B-8A15-3FA3FA235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313" y="2996235"/>
            <a:ext cx="6245848" cy="5835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6984" tIns="48492" rIns="96984" bIns="48492" anchor="t" anchorCtr="0">
            <a:noAutofit/>
          </a:bodyPr>
          <a:lstStyle/>
          <a:p>
            <a:pPr algn="just">
              <a:lnSpc>
                <a:spcPct val="107000"/>
              </a:lnSpc>
              <a:spcAft>
                <a:spcPts val="636"/>
              </a:spcAft>
            </a:pPr>
            <a:r>
              <a:rPr lang="en-US" sz="1411" dirty="0">
                <a:solidFill>
                  <a:srgbClr val="005DA4"/>
                </a:solidFill>
                <a:latin typeface="Montserrat Medium" panose="00000600000000000000" pitchFamily="2" charset="0"/>
                <a:cs typeface="Times New Roman" panose="02020603050405020304" pitchFamily="18" charset="0"/>
              </a:rPr>
              <a:t>Description of project (results)</a:t>
            </a:r>
          </a:p>
          <a:p>
            <a:pPr>
              <a:lnSpc>
                <a:spcPct val="107000"/>
              </a:lnSpc>
              <a:spcAft>
                <a:spcPts val="636"/>
              </a:spcAft>
            </a:pPr>
            <a:r>
              <a:rPr lang="en-US" sz="1155" dirty="0">
                <a:solidFill>
                  <a:srgbClr val="575757"/>
                </a:solidFill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The project focused on…. The main finding were:</a:t>
            </a:r>
          </a:p>
          <a:p>
            <a:pPr marL="171450" indent="-171450">
              <a:lnSpc>
                <a:spcPct val="107000"/>
              </a:lnSpc>
              <a:spcAft>
                <a:spcPts val="636"/>
              </a:spcAft>
              <a:buFont typeface="Arial" panose="020B0604020202020204" pitchFamily="34" charset="0"/>
              <a:buChar char="•"/>
            </a:pPr>
            <a:r>
              <a:rPr lang="en-US" sz="1155" dirty="0">
                <a:solidFill>
                  <a:srgbClr val="575757"/>
                </a:solidFill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Itemization only on posters (not in text)</a:t>
            </a:r>
          </a:p>
          <a:p>
            <a:pPr marL="171450" indent="-171450">
              <a:lnSpc>
                <a:spcPct val="107000"/>
              </a:lnSpc>
              <a:spcAft>
                <a:spcPts val="636"/>
              </a:spcAft>
              <a:buFont typeface="Arial" panose="020B0604020202020204" pitchFamily="34" charset="0"/>
              <a:buChar char="•"/>
            </a:pPr>
            <a:r>
              <a:rPr lang="en-US" sz="1155" dirty="0">
                <a:solidFill>
                  <a:srgbClr val="575757"/>
                </a:solidFill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Each bullet point has same format (either </a:t>
            </a:r>
          </a:p>
          <a:p>
            <a:pPr>
              <a:lnSpc>
                <a:spcPct val="107000"/>
              </a:lnSpc>
              <a:spcAft>
                <a:spcPts val="636"/>
              </a:spcAft>
            </a:pPr>
            <a:r>
              <a:rPr lang="en-US" sz="1155" dirty="0">
                <a:solidFill>
                  <a:srgbClr val="575757"/>
                </a:solidFill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	Sentence or just part of it)</a:t>
            </a:r>
          </a:p>
          <a:p>
            <a:pPr marL="171450" indent="-171450">
              <a:lnSpc>
                <a:spcPct val="107000"/>
              </a:lnSpc>
              <a:spcAft>
                <a:spcPts val="636"/>
              </a:spcAft>
              <a:buFont typeface="Arial" panose="020B0604020202020204" pitchFamily="34" charset="0"/>
              <a:buChar char="•"/>
            </a:pPr>
            <a:r>
              <a:rPr lang="en-US" sz="1155" dirty="0">
                <a:solidFill>
                  <a:srgbClr val="575757"/>
                </a:solidFill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etc.</a:t>
            </a:r>
          </a:p>
          <a:p>
            <a:pPr>
              <a:lnSpc>
                <a:spcPct val="107000"/>
              </a:lnSpc>
              <a:spcAft>
                <a:spcPts val="636"/>
              </a:spcAft>
            </a:pPr>
            <a:endParaRPr lang="en-US" sz="1155" dirty="0">
              <a:solidFill>
                <a:srgbClr val="575757"/>
              </a:solidFill>
              <a:latin typeface="Montserrat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636"/>
              </a:spcAft>
            </a:pPr>
            <a:r>
              <a:rPr lang="en-US" sz="1155" dirty="0">
                <a:solidFill>
                  <a:srgbClr val="575757"/>
                </a:solidFill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We describe the findings, what was done,…here.</a:t>
            </a:r>
          </a:p>
          <a:p>
            <a:pPr algn="just">
              <a:lnSpc>
                <a:spcPct val="107000"/>
              </a:lnSpc>
              <a:spcAft>
                <a:spcPts val="636"/>
              </a:spcAft>
            </a:pPr>
            <a:endParaRPr lang="en-US" sz="1155" dirty="0">
              <a:solidFill>
                <a:srgbClr val="575757"/>
              </a:solidFill>
              <a:latin typeface="Montserrat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636"/>
              </a:spcAft>
            </a:pPr>
            <a:endParaRPr lang="en-US" sz="1155" dirty="0">
              <a:solidFill>
                <a:srgbClr val="575757"/>
              </a:solidFill>
              <a:latin typeface="Montserrat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636"/>
              </a:spcAft>
            </a:pPr>
            <a:endParaRPr lang="en-US" sz="1155" dirty="0">
              <a:solidFill>
                <a:srgbClr val="575757"/>
              </a:solidFill>
              <a:latin typeface="Montserrat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636"/>
              </a:spcAft>
            </a:pPr>
            <a:r>
              <a:rPr lang="en-US" sz="1200" dirty="0">
                <a:solidFill>
                  <a:srgbClr val="005DA4"/>
                </a:solidFill>
                <a:latin typeface="Montserrat Medium" panose="00000600000000000000" pitchFamily="2" charset="0"/>
                <a:cs typeface="Times New Roman" panose="02020603050405020304" pitchFamily="18" charset="0"/>
              </a:rPr>
              <a:t>Discussion or Conclusion (or both)</a:t>
            </a:r>
          </a:p>
          <a:p>
            <a:pPr algn="just">
              <a:lnSpc>
                <a:spcPct val="107000"/>
              </a:lnSpc>
              <a:spcAft>
                <a:spcPts val="636"/>
              </a:spcAft>
            </a:pPr>
            <a:r>
              <a:rPr lang="en-US" sz="1155" dirty="0">
                <a:solidFill>
                  <a:srgbClr val="575757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Describe:</a:t>
            </a:r>
          </a:p>
          <a:p>
            <a:pPr marL="171450" indent="-171450">
              <a:lnSpc>
                <a:spcPct val="107000"/>
              </a:lnSpc>
              <a:spcAft>
                <a:spcPts val="636"/>
              </a:spcAft>
              <a:buFont typeface="Arial" panose="020B0604020202020204" pitchFamily="34" charset="0"/>
              <a:buChar char="•"/>
            </a:pPr>
            <a:r>
              <a:rPr lang="en-US" sz="1155" dirty="0">
                <a:solidFill>
                  <a:srgbClr val="575757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Link to other studies (existing ones)</a:t>
            </a:r>
          </a:p>
          <a:p>
            <a:pPr marL="171450" indent="-171450">
              <a:lnSpc>
                <a:spcPct val="107000"/>
              </a:lnSpc>
              <a:spcAft>
                <a:spcPts val="636"/>
              </a:spcAft>
              <a:buFont typeface="Arial" panose="020B0604020202020204" pitchFamily="34" charset="0"/>
              <a:buChar char="•"/>
            </a:pPr>
            <a:r>
              <a:rPr lang="en-US" sz="1155" dirty="0">
                <a:solidFill>
                  <a:srgbClr val="575757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Summary</a:t>
            </a:r>
          </a:p>
          <a:p>
            <a:pPr marL="171450" indent="-171450">
              <a:lnSpc>
                <a:spcPct val="107000"/>
              </a:lnSpc>
              <a:spcAft>
                <a:spcPts val="636"/>
              </a:spcAft>
              <a:buFont typeface="Arial" panose="020B0604020202020204" pitchFamily="34" charset="0"/>
              <a:buChar char="•"/>
            </a:pPr>
            <a:r>
              <a:rPr lang="en-US" sz="1155" dirty="0">
                <a:solidFill>
                  <a:srgbClr val="575757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Answer the research question</a:t>
            </a:r>
          </a:p>
          <a:p>
            <a:pPr marL="171450" indent="-171450">
              <a:lnSpc>
                <a:spcPct val="107000"/>
              </a:lnSpc>
              <a:spcAft>
                <a:spcPts val="636"/>
              </a:spcAft>
              <a:buFont typeface="Arial" panose="020B0604020202020204" pitchFamily="34" charset="0"/>
              <a:buChar char="•"/>
            </a:pPr>
            <a:r>
              <a:rPr lang="en-US" sz="1155" dirty="0">
                <a:solidFill>
                  <a:srgbClr val="575757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Outlook (what can be done next)</a:t>
            </a:r>
          </a:p>
          <a:p>
            <a:pPr marL="171450" indent="-171450">
              <a:lnSpc>
                <a:spcPct val="107000"/>
              </a:lnSpc>
              <a:spcAft>
                <a:spcPts val="636"/>
              </a:spcAft>
              <a:buFont typeface="Arial" panose="020B0604020202020204" pitchFamily="34" charset="0"/>
              <a:buChar char="•"/>
            </a:pPr>
            <a:r>
              <a:rPr lang="en-US" sz="1155" dirty="0">
                <a:solidFill>
                  <a:srgbClr val="575757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Problems that occurred</a:t>
            </a:r>
          </a:p>
          <a:p>
            <a:pPr marL="171450" indent="-171450">
              <a:lnSpc>
                <a:spcPct val="107000"/>
              </a:lnSpc>
              <a:spcAft>
                <a:spcPts val="636"/>
              </a:spcAft>
              <a:buFont typeface="Arial" panose="020B0604020202020204" pitchFamily="34" charset="0"/>
              <a:buChar char="•"/>
            </a:pPr>
            <a:r>
              <a:rPr lang="en-US" sz="1155" dirty="0">
                <a:solidFill>
                  <a:srgbClr val="575757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Reflect your work</a:t>
            </a:r>
          </a:p>
          <a:p>
            <a:pPr marL="171450" indent="-171450">
              <a:lnSpc>
                <a:spcPct val="107000"/>
              </a:lnSpc>
              <a:spcAft>
                <a:spcPts val="636"/>
              </a:spcAft>
              <a:buFont typeface="Arial" panose="020B0604020202020204" pitchFamily="34" charset="0"/>
              <a:buChar char="•"/>
            </a:pPr>
            <a:r>
              <a:rPr lang="en-US" sz="1155" dirty="0">
                <a:solidFill>
                  <a:srgbClr val="575757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Limitations of your work</a:t>
            </a:r>
          </a:p>
          <a:p>
            <a:pPr marL="171450" indent="-171450">
              <a:lnSpc>
                <a:spcPct val="107000"/>
              </a:lnSpc>
              <a:spcAft>
                <a:spcPts val="636"/>
              </a:spcAft>
              <a:buFont typeface="Arial" panose="020B0604020202020204" pitchFamily="34" charset="0"/>
              <a:buChar char="•"/>
            </a:pPr>
            <a:endParaRPr lang="en-US" sz="1155" dirty="0">
              <a:solidFill>
                <a:srgbClr val="575757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636"/>
              </a:spcAft>
            </a:pPr>
            <a:endParaRPr lang="en-US" sz="1155" dirty="0">
              <a:solidFill>
                <a:srgbClr val="575757"/>
              </a:solidFill>
              <a:latin typeface="Montserrat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F55C6DF-AE92-44B0-9C12-086EECE3DEAE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229" y="264953"/>
            <a:ext cx="1577578" cy="529136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D5A694C0-B0E1-477C-8021-FF17138B85DE}"/>
              </a:ext>
            </a:extLst>
          </p:cNvPr>
          <p:cNvSpPr txBox="1"/>
          <p:nvPr/>
        </p:nvSpPr>
        <p:spPr>
          <a:xfrm>
            <a:off x="3424237" y="9019704"/>
            <a:ext cx="3200959" cy="36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98" dirty="0">
                <a:solidFill>
                  <a:srgbClr val="0066AA"/>
                </a:solidFill>
                <a:latin typeface="Montserrat Medium" panose="00000600000000000000" pitchFamily="2" charset="0"/>
              </a:rPr>
              <a:t>Contact: </a:t>
            </a:r>
          </a:p>
          <a:p>
            <a:r>
              <a:rPr lang="de-DE" sz="898" dirty="0">
                <a:solidFill>
                  <a:srgbClr val="0066AA"/>
                </a:solidFill>
                <a:latin typeface="Montserrat Medium" panose="00000600000000000000" pitchFamily="2" charset="0"/>
              </a:rPr>
              <a:t>Matrikel </a:t>
            </a:r>
            <a:r>
              <a:rPr lang="de-DE" sz="898" dirty="0" err="1">
                <a:solidFill>
                  <a:srgbClr val="0066AA"/>
                </a:solidFill>
                <a:latin typeface="Montserrat Medium" panose="00000600000000000000" pitchFamily="2" charset="0"/>
              </a:rPr>
              <a:t>number</a:t>
            </a:r>
            <a:r>
              <a:rPr lang="de-DE" sz="898" dirty="0">
                <a:solidFill>
                  <a:srgbClr val="0066AA"/>
                </a:solidFill>
                <a:latin typeface="Montserrat Medium" panose="00000600000000000000" pitchFamily="2" charset="0"/>
              </a:rPr>
              <a:t>: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D71A7D83-C7A7-4A6A-BBA6-467BC04A0CCA}"/>
              </a:ext>
            </a:extLst>
          </p:cNvPr>
          <p:cNvSpPr txBox="1"/>
          <p:nvPr/>
        </p:nvSpPr>
        <p:spPr>
          <a:xfrm>
            <a:off x="4742020" y="397919"/>
            <a:ext cx="2168780" cy="27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155" dirty="0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0A8E59A-3D2E-4535-801F-76A5304851D4}"/>
              </a:ext>
            </a:extLst>
          </p:cNvPr>
          <p:cNvSpPr/>
          <p:nvPr/>
        </p:nvSpPr>
        <p:spPr>
          <a:xfrm>
            <a:off x="3459817" y="2931599"/>
            <a:ext cx="3096870" cy="25908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66AA"/>
                </a:solidFill>
              </a:rPr>
              <a:t>Bild 1 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5319BDB4-39DC-4662-9107-B04761F70DFD}"/>
              </a:ext>
            </a:extLst>
          </p:cNvPr>
          <p:cNvSpPr txBox="1"/>
          <p:nvPr/>
        </p:nvSpPr>
        <p:spPr>
          <a:xfrm>
            <a:off x="337415" y="9157883"/>
            <a:ext cx="3200959" cy="230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98" dirty="0" err="1">
                <a:solidFill>
                  <a:srgbClr val="0066AA"/>
                </a:solidFill>
                <a:latin typeface="Montserrat Medium" panose="00000600000000000000" pitchFamily="2" charset="0"/>
              </a:rPr>
              <a:t>Funded</a:t>
            </a:r>
            <a:r>
              <a:rPr lang="de-DE" sz="898" dirty="0">
                <a:solidFill>
                  <a:srgbClr val="0066AA"/>
                </a:solidFill>
                <a:latin typeface="Montserrat Medium" panose="00000600000000000000" pitchFamily="2" charset="0"/>
              </a:rPr>
              <a:t> </a:t>
            </a:r>
            <a:r>
              <a:rPr lang="de-DE" sz="898" dirty="0" err="1">
                <a:solidFill>
                  <a:srgbClr val="0066AA"/>
                </a:solidFill>
                <a:latin typeface="Montserrat Medium" panose="00000600000000000000" pitchFamily="2" charset="0"/>
              </a:rPr>
              <a:t>by</a:t>
            </a:r>
            <a:r>
              <a:rPr lang="de-DE" sz="898" dirty="0">
                <a:solidFill>
                  <a:srgbClr val="0066AA"/>
                </a:solidFill>
                <a:latin typeface="Montserrat Medium" panose="00000600000000000000" pitchFamily="2" charset="0"/>
              </a:rPr>
              <a:t>: / Information </a:t>
            </a:r>
            <a:r>
              <a:rPr lang="de-DE" sz="898" dirty="0" err="1">
                <a:solidFill>
                  <a:srgbClr val="0066AA"/>
                </a:solidFill>
                <a:latin typeface="Montserrat Medium" panose="00000600000000000000" pitchFamily="2" charset="0"/>
              </a:rPr>
              <a:t>about</a:t>
            </a:r>
            <a:r>
              <a:rPr lang="de-DE" sz="898" dirty="0">
                <a:solidFill>
                  <a:srgbClr val="0066AA"/>
                </a:solidFill>
                <a:latin typeface="Montserrat Medium" panose="00000600000000000000" pitchFamily="2" charset="0"/>
              </a:rPr>
              <a:t> </a:t>
            </a:r>
            <a:r>
              <a:rPr lang="de-DE" sz="898" dirty="0" err="1">
                <a:solidFill>
                  <a:srgbClr val="0066AA"/>
                </a:solidFill>
                <a:latin typeface="Montserrat Medium" panose="00000600000000000000" pitchFamily="2" charset="0"/>
              </a:rPr>
              <a:t>course</a:t>
            </a:r>
            <a:r>
              <a:rPr lang="de-DE" sz="898" dirty="0">
                <a:solidFill>
                  <a:srgbClr val="0066AA"/>
                </a:solidFill>
                <a:latin typeface="Montserrat Medium" panose="00000600000000000000" pitchFamily="2" charset="0"/>
              </a:rPr>
              <a:t>/</a:t>
            </a:r>
            <a:r>
              <a:rPr lang="de-DE" sz="898" dirty="0" err="1">
                <a:solidFill>
                  <a:srgbClr val="0066AA"/>
                </a:solidFill>
                <a:latin typeface="Montserrat Medium" panose="00000600000000000000" pitchFamily="2" charset="0"/>
              </a:rPr>
              <a:t>task</a:t>
            </a:r>
            <a:endParaRPr lang="de-DE" sz="898" dirty="0">
              <a:solidFill>
                <a:srgbClr val="0066AA"/>
              </a:solidFill>
              <a:latin typeface="Montserrat Medium" panose="00000600000000000000" pitchFamily="2" charset="0"/>
            </a:endParaRPr>
          </a:p>
        </p:txBody>
      </p:sp>
      <p:sp>
        <p:nvSpPr>
          <p:cNvPr id="15" name="Textfeld 2">
            <a:extLst>
              <a:ext uri="{FF2B5EF4-FFF2-40B4-BE49-F238E27FC236}">
                <a16:creationId xmlns:a16="http://schemas.microsoft.com/office/drawing/2014/main" id="{4E8BA3C7-0154-401C-9C61-47BD60E20B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5456" y="5913907"/>
            <a:ext cx="2168780" cy="1457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6984" tIns="48492" rIns="96984" bIns="48492" anchor="t" anchorCtr="0">
            <a:noAutofit/>
          </a:bodyPr>
          <a:lstStyle/>
          <a:p>
            <a:pPr algn="ctr">
              <a:spcAft>
                <a:spcPts val="588"/>
              </a:spcAft>
            </a:pPr>
            <a:r>
              <a:rPr lang="en-US" sz="1411" dirty="0">
                <a:solidFill>
                  <a:srgbClr val="005DA4"/>
                </a:solidFill>
                <a:latin typeface="Montserrat Medium" panose="00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References</a:t>
            </a:r>
          </a:p>
          <a:p>
            <a:pPr algn="ctr">
              <a:spcAft>
                <a:spcPts val="588"/>
              </a:spcAft>
            </a:pPr>
            <a:r>
              <a:rPr lang="en-US" sz="1200" dirty="0">
                <a:latin typeface="Montserrat Medium" panose="00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Harvard style, no numbers,</a:t>
            </a:r>
          </a:p>
          <a:p>
            <a:pPr algn="ctr">
              <a:spcAft>
                <a:spcPts val="588"/>
              </a:spcAft>
            </a:pPr>
            <a:r>
              <a:rPr lang="en-US" sz="1200" dirty="0">
                <a:latin typeface="Montserrat Medium" panose="00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Alphabetic order</a:t>
            </a:r>
          </a:p>
          <a:p>
            <a:pPr algn="ctr">
              <a:spcAft>
                <a:spcPts val="588"/>
              </a:spcAft>
            </a:pPr>
            <a:endParaRPr lang="en-US" sz="1200" dirty="0">
              <a:latin typeface="Montserrat Medium" panose="000006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A03535E-ACE4-4EDD-9601-645C6AE9859A}"/>
              </a:ext>
            </a:extLst>
          </p:cNvPr>
          <p:cNvSpPr txBox="1"/>
          <p:nvPr/>
        </p:nvSpPr>
        <p:spPr>
          <a:xfrm>
            <a:off x="15240" y="9667160"/>
            <a:ext cx="851515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00" dirty="0"/>
              <a:t>Studiengang 03/2024</a:t>
            </a:r>
          </a:p>
        </p:txBody>
      </p:sp>
    </p:spTree>
    <p:extLst>
      <p:ext uri="{BB962C8B-B14F-4D97-AF65-F5344CB8AC3E}">
        <p14:creationId xmlns:p14="http://schemas.microsoft.com/office/powerpoint/2010/main" val="29254618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143</Words>
  <Application>Microsoft Office PowerPoint</Application>
  <PresentationFormat>A4-Papier (210 x 297 mm)</PresentationFormat>
  <Paragraphs>31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Montserrat</vt:lpstr>
      <vt:lpstr>Montserrat Medium</vt:lpstr>
      <vt:lpstr>Montserrat SemiBold</vt:lpstr>
      <vt:lpstr>Times New Roman</vt:lpstr>
      <vt:lpstr>Wingdings</vt:lpstr>
      <vt:lpstr>Office</vt:lpstr>
      <vt:lpstr>think-cell Folie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FORSCHUNGS-FORUM 2022  -</dc:title>
  <dc:creator>Anna Benjamins (HS Emden/Leer)</dc:creator>
  <cp:lastModifiedBy>Ole  Bergmann</cp:lastModifiedBy>
  <cp:revision>50</cp:revision>
  <dcterms:created xsi:type="dcterms:W3CDTF">2022-04-22T13:26:03Z</dcterms:created>
  <dcterms:modified xsi:type="dcterms:W3CDTF">2024-03-26T10:37:59Z</dcterms:modified>
</cp:coreProperties>
</file>